
<file path=[Content_Types].xml><?xml version="1.0" encoding="utf-8"?>
<Types xmlns="http://schemas.openxmlformats.org/package/2006/content-types">
  <Default Extension="09E3CF70" ContentType="image/png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52"/>
  </p:notesMasterIdLst>
  <p:sldIdLst>
    <p:sldId id="2147469028" r:id="rId6"/>
    <p:sldId id="273" r:id="rId7"/>
    <p:sldId id="267" r:id="rId8"/>
    <p:sldId id="2147468919" r:id="rId9"/>
    <p:sldId id="2147468984" r:id="rId10"/>
    <p:sldId id="2147469048" r:id="rId11"/>
    <p:sldId id="257" r:id="rId12"/>
    <p:sldId id="1222" r:id="rId13"/>
    <p:sldId id="2147468894" r:id="rId14"/>
    <p:sldId id="1273" r:id="rId15"/>
    <p:sldId id="1268" r:id="rId16"/>
    <p:sldId id="2147468895" r:id="rId17"/>
    <p:sldId id="2147469029" r:id="rId18"/>
    <p:sldId id="2147469309" r:id="rId19"/>
    <p:sldId id="2147469024" r:id="rId20"/>
    <p:sldId id="2147469303" r:id="rId21"/>
    <p:sldId id="2147469302" r:id="rId22"/>
    <p:sldId id="2147469289" r:id="rId23"/>
    <p:sldId id="2147469297" r:id="rId24"/>
    <p:sldId id="2147469295" r:id="rId25"/>
    <p:sldId id="2147468995" r:id="rId26"/>
    <p:sldId id="2147468991" r:id="rId27"/>
    <p:sldId id="2147469300" r:id="rId28"/>
    <p:sldId id="2147469307" r:id="rId29"/>
    <p:sldId id="2147469286" r:id="rId30"/>
    <p:sldId id="2147469306" r:id="rId31"/>
    <p:sldId id="259" r:id="rId32"/>
    <p:sldId id="258" r:id="rId33"/>
    <p:sldId id="268" r:id="rId34"/>
    <p:sldId id="2147469285" r:id="rId35"/>
    <p:sldId id="2147469049" r:id="rId36"/>
    <p:sldId id="2147468792" r:id="rId37"/>
    <p:sldId id="2147469007" r:id="rId38"/>
    <p:sldId id="2147469308" r:id="rId39"/>
    <p:sldId id="2147468996" r:id="rId40"/>
    <p:sldId id="2147469304" r:id="rId41"/>
    <p:sldId id="256" r:id="rId42"/>
    <p:sldId id="2147469019" r:id="rId43"/>
    <p:sldId id="2147469301" r:id="rId44"/>
    <p:sldId id="2147469305" r:id="rId45"/>
    <p:sldId id="2147468891" r:id="rId46"/>
    <p:sldId id="1154" r:id="rId47"/>
    <p:sldId id="2147468890" r:id="rId48"/>
    <p:sldId id="2147468789" r:id="rId49"/>
    <p:sldId id="2147468791" r:id="rId50"/>
    <p:sldId id="2147469023" r:id="rId51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dledende slides" id="{0C445615-FF81-47D7-915A-FF20F8BD05AF}">
          <p14:sldIdLst>
            <p14:sldId id="2147469028"/>
            <p14:sldId id="273"/>
            <p14:sldId id="267"/>
            <p14:sldId id="2147468919"/>
            <p14:sldId id="2147468984"/>
            <p14:sldId id="2147469048"/>
            <p14:sldId id="257"/>
            <p14:sldId id="1222"/>
          </p14:sldIdLst>
        </p14:section>
        <p14:section name="Tips" id="{8A255DC6-8268-4FBB-81B2-1F29D66C92FE}">
          <p14:sldIdLst>
            <p14:sldId id="2147468894"/>
            <p14:sldId id="1273"/>
            <p14:sldId id="1268"/>
          </p14:sldIdLst>
        </p14:section>
        <p14:section name="Kort nyt" id="{13315871-D88A-463E-925C-EAEF4AE0688F}">
          <p14:sldIdLst>
            <p14:sldId id="2147468895"/>
            <p14:sldId id="2147469029"/>
            <p14:sldId id="2147469309"/>
            <p14:sldId id="2147469024"/>
            <p14:sldId id="2147469303"/>
            <p14:sldId id="2147469302"/>
            <p14:sldId id="2147469289"/>
            <p14:sldId id="2147469297"/>
            <p14:sldId id="2147469295"/>
            <p14:sldId id="2147468995"/>
          </p14:sldIdLst>
        </p14:section>
        <p14:section name="Emner" id="{0D55E22C-1410-4821-8CE1-867D1900A8B9}">
          <p14:sldIdLst>
            <p14:sldId id="2147468991"/>
            <p14:sldId id="2147469300"/>
            <p14:sldId id="2147469307"/>
            <p14:sldId id="2147469286"/>
            <p14:sldId id="2147469306"/>
            <p14:sldId id="259"/>
            <p14:sldId id="258"/>
            <p14:sldId id="268"/>
            <p14:sldId id="2147469285"/>
            <p14:sldId id="2147469049"/>
            <p14:sldId id="2147468792"/>
            <p14:sldId id="2147469007"/>
            <p14:sldId id="2147469308"/>
            <p14:sldId id="2147468996"/>
          </p14:sldIdLst>
        </p14:section>
        <p14:section name="Generel spørgetime" id="{7E5919E5-5224-4378-B4F7-88F9E6DF8F5B}">
          <p14:sldIdLst>
            <p14:sldId id="2147469304"/>
            <p14:sldId id="256"/>
            <p14:sldId id="2147469019"/>
            <p14:sldId id="2147469301"/>
          </p14:sldIdLst>
        </p14:section>
        <p14:section name="Næste møde" id="{46251769-D114-44F4-8DFC-52A7C085846B}">
          <p14:sldIdLst>
            <p14:sldId id="2147469305"/>
            <p14:sldId id="2147468891"/>
            <p14:sldId id="1154"/>
          </p14:sldIdLst>
        </p14:section>
        <p14:section name="Status på driften og tak for i dag" id="{B2D31715-964B-4B52-99F2-96DCA9B417E7}">
          <p14:sldIdLst>
            <p14:sldId id="2147468890"/>
            <p14:sldId id="2147468789"/>
            <p14:sldId id="2147468791"/>
            <p14:sldId id="21474690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4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6128E3-95DE-4A43-7932-2061B8AF29BE}" name="Aske Walther Sørensen" initials="AWS" userId="S::AWS@kombit.dk::e41c343c-2cfd-4d4f-a1ac-9d1d143c8b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FFFF00"/>
    <a:srgbClr val="92D050"/>
    <a:srgbClr val="63BE7B"/>
    <a:srgbClr val="CCC09E"/>
    <a:srgbClr val="6F3E7F"/>
    <a:srgbClr val="7F82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5CC93-EC10-48F4-9660-613CC0847D9A}" v="3" dt="2025-06-12T07:01:14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llemlayout 1 - Markerin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6247" autoAdjust="0"/>
  </p:normalViewPr>
  <p:slideViewPr>
    <p:cSldViewPr snapToGrid="0">
      <p:cViewPr varScale="1">
        <p:scale>
          <a:sx n="163" d="100"/>
          <a:sy n="163" d="100"/>
        </p:scale>
        <p:origin x="186" y="156"/>
      </p:cViewPr>
      <p:guideLst>
        <p:guide orient="horz" pos="441"/>
        <p:guide pos="2880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ke Walther Sørensen" userId="e41c343c-2cfd-4d4f-a1ac-9d1d143c8b84" providerId="ADAL" clId="{0EA5CC93-EC10-48F4-9660-613CC0847D9A}"/>
    <pc:docChg chg="undo custSel delSld modSld modSection">
      <pc:chgData name="Aske Walther Sørensen" userId="e41c343c-2cfd-4d4f-a1ac-9d1d143c8b84" providerId="ADAL" clId="{0EA5CC93-EC10-48F4-9660-613CC0847D9A}" dt="2025-06-12T07:01:14.936" v="63" actId="400"/>
      <pc:docMkLst>
        <pc:docMk/>
      </pc:docMkLst>
      <pc:sldChg chg="addSp delSp modSp mod">
        <pc:chgData name="Aske Walther Sørensen" userId="e41c343c-2cfd-4d4f-a1ac-9d1d143c8b84" providerId="ADAL" clId="{0EA5CC93-EC10-48F4-9660-613CC0847D9A}" dt="2025-06-12T06:57:26.416" v="46" actId="20577"/>
        <pc:sldMkLst>
          <pc:docMk/>
          <pc:sldMk cId="2612156977" sldId="2147469024"/>
        </pc:sldMkLst>
        <pc:spChg chg="mod">
          <ac:chgData name="Aske Walther Sørensen" userId="e41c343c-2cfd-4d4f-a1ac-9d1d143c8b84" providerId="ADAL" clId="{0EA5CC93-EC10-48F4-9660-613CC0847D9A}" dt="2025-06-12T06:57:26.416" v="46" actId="20577"/>
          <ac:spMkLst>
            <pc:docMk/>
            <pc:sldMk cId="2612156977" sldId="2147469024"/>
            <ac:spMk id="2" creationId="{2501D680-9D88-F040-177D-EEC25C513AEA}"/>
          </ac:spMkLst>
        </pc:spChg>
        <pc:spChg chg="del">
          <ac:chgData name="Aske Walther Sørensen" userId="e41c343c-2cfd-4d4f-a1ac-9d1d143c8b84" providerId="ADAL" clId="{0EA5CC93-EC10-48F4-9660-613CC0847D9A}" dt="2025-06-12T06:55:30.518" v="7" actId="478"/>
          <ac:spMkLst>
            <pc:docMk/>
            <pc:sldMk cId="2612156977" sldId="2147469024"/>
            <ac:spMk id="7" creationId="{64957BEA-9F9B-DAF4-0B8C-13DFEBDBB2F5}"/>
          </ac:spMkLst>
        </pc:spChg>
        <pc:picChg chg="add mod ord modCrop">
          <ac:chgData name="Aske Walther Sørensen" userId="e41c343c-2cfd-4d4f-a1ac-9d1d143c8b84" providerId="ADAL" clId="{0EA5CC93-EC10-48F4-9660-613CC0847D9A}" dt="2025-06-12T06:55:27.182" v="6" actId="167"/>
          <ac:picMkLst>
            <pc:docMk/>
            <pc:sldMk cId="2612156977" sldId="2147469024"/>
            <ac:picMk id="6" creationId="{C63BCD8A-6F61-6598-468C-189C1D8CA393}"/>
          </ac:picMkLst>
        </pc:picChg>
        <pc:picChg chg="del">
          <ac:chgData name="Aske Walther Sørensen" userId="e41c343c-2cfd-4d4f-a1ac-9d1d143c8b84" providerId="ADAL" clId="{0EA5CC93-EC10-48F4-9660-613CC0847D9A}" dt="2025-06-12T06:55:19.421" v="3" actId="478"/>
          <ac:picMkLst>
            <pc:docMk/>
            <pc:sldMk cId="2612156977" sldId="2147469024"/>
            <ac:picMk id="10" creationId="{809A996E-E64C-AA25-C87F-138BFF1E69EF}"/>
          </ac:picMkLst>
        </pc:picChg>
      </pc:sldChg>
      <pc:sldChg chg="del">
        <pc:chgData name="Aske Walther Sørensen" userId="e41c343c-2cfd-4d4f-a1ac-9d1d143c8b84" providerId="ADAL" clId="{0EA5CC93-EC10-48F4-9660-613CC0847D9A}" dt="2025-06-12T06:42:24.361" v="0" actId="47"/>
        <pc:sldMkLst>
          <pc:docMk/>
          <pc:sldMk cId="2790956045" sldId="2147469290"/>
        </pc:sldMkLst>
      </pc:sldChg>
      <pc:sldChg chg="modSp mod">
        <pc:chgData name="Aske Walther Sørensen" userId="e41c343c-2cfd-4d4f-a1ac-9d1d143c8b84" providerId="ADAL" clId="{0EA5CC93-EC10-48F4-9660-613CC0847D9A}" dt="2025-06-12T06:58:32.165" v="62" actId="20577"/>
        <pc:sldMkLst>
          <pc:docMk/>
          <pc:sldMk cId="3003899384" sldId="2147469297"/>
        </pc:sldMkLst>
        <pc:spChg chg="mod">
          <ac:chgData name="Aske Walther Sørensen" userId="e41c343c-2cfd-4d4f-a1ac-9d1d143c8b84" providerId="ADAL" clId="{0EA5CC93-EC10-48F4-9660-613CC0847D9A}" dt="2025-06-12T06:58:32.165" v="62" actId="20577"/>
          <ac:spMkLst>
            <pc:docMk/>
            <pc:sldMk cId="3003899384" sldId="2147469297"/>
            <ac:spMk id="3" creationId="{E8000BF8-6C7A-E345-899E-6DB578791769}"/>
          </ac:spMkLst>
        </pc:spChg>
      </pc:sldChg>
      <pc:sldChg chg="modSp mod">
        <pc:chgData name="Aske Walther Sørensen" userId="e41c343c-2cfd-4d4f-a1ac-9d1d143c8b84" providerId="ADAL" clId="{0EA5CC93-EC10-48F4-9660-613CC0847D9A}" dt="2025-06-12T06:57:24.885" v="44" actId="20577"/>
        <pc:sldMkLst>
          <pc:docMk/>
          <pc:sldMk cId="484835445" sldId="2147469302"/>
        </pc:sldMkLst>
        <pc:spChg chg="mod">
          <ac:chgData name="Aske Walther Sørensen" userId="e41c343c-2cfd-4d4f-a1ac-9d1d143c8b84" providerId="ADAL" clId="{0EA5CC93-EC10-48F4-9660-613CC0847D9A}" dt="2025-06-12T06:57:24.885" v="44" actId="20577"/>
          <ac:spMkLst>
            <pc:docMk/>
            <pc:sldMk cId="484835445" sldId="2147469302"/>
            <ac:spMk id="2" creationId="{EBF449D6-A774-1A3E-7EF0-E3802B1F8F73}"/>
          </ac:spMkLst>
        </pc:spChg>
      </pc:sldChg>
      <pc:sldChg chg="modSp mod">
        <pc:chgData name="Aske Walther Sørensen" userId="e41c343c-2cfd-4d4f-a1ac-9d1d143c8b84" providerId="ADAL" clId="{0EA5CC93-EC10-48F4-9660-613CC0847D9A}" dt="2025-06-12T06:57:25.931" v="45" actId="20577"/>
        <pc:sldMkLst>
          <pc:docMk/>
          <pc:sldMk cId="3749381076" sldId="2147469303"/>
        </pc:sldMkLst>
        <pc:spChg chg="mod">
          <ac:chgData name="Aske Walther Sørensen" userId="e41c343c-2cfd-4d4f-a1ac-9d1d143c8b84" providerId="ADAL" clId="{0EA5CC93-EC10-48F4-9660-613CC0847D9A}" dt="2025-06-12T06:57:25.931" v="45" actId="20577"/>
          <ac:spMkLst>
            <pc:docMk/>
            <pc:sldMk cId="3749381076" sldId="2147469303"/>
            <ac:spMk id="2" creationId="{DEDD8609-529E-4BFF-8917-A7BB708661A1}"/>
          </ac:spMkLst>
        </pc:spChg>
      </pc:sldChg>
      <pc:sldChg chg="modSp">
        <pc:chgData name="Aske Walther Sørensen" userId="e41c343c-2cfd-4d4f-a1ac-9d1d143c8b84" providerId="ADAL" clId="{0EA5CC93-EC10-48F4-9660-613CC0847D9A}" dt="2025-06-12T07:01:14.936" v="63" actId="400"/>
        <pc:sldMkLst>
          <pc:docMk/>
          <pc:sldMk cId="2763613723" sldId="2147469307"/>
        </pc:sldMkLst>
        <pc:spChg chg="mod">
          <ac:chgData name="Aske Walther Sørensen" userId="e41c343c-2cfd-4d4f-a1ac-9d1d143c8b84" providerId="ADAL" clId="{0EA5CC93-EC10-48F4-9660-613CC0847D9A}" dt="2025-06-12T07:01:14.936" v="63" actId="400"/>
          <ac:spMkLst>
            <pc:docMk/>
            <pc:sldMk cId="2763613723" sldId="2147469307"/>
            <ac:spMk id="4" creationId="{D9E182BC-DD4D-8135-F6FA-7C82EE96143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kombitdk-my.sharepoint.com/personal/aws_kombit_dk/Documents/Finger%20i%20jorden%20-%20Navigationssedler%20-%20uge%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8C-407E-87A9-2183A83DC491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8C-407E-87A9-2183A83DC491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8C-407E-87A9-2183A83DC491}"/>
              </c:ext>
            </c:extLst>
          </c:dPt>
          <c:cat>
            <c:strRef>
              <c:f>'Ark2'!$B$1:$D$1</c:f>
              <c:strCache>
                <c:ptCount val="3"/>
                <c:pt idx="0">
                  <c:v>Ja</c:v>
                </c:pt>
                <c:pt idx="1">
                  <c:v>Nej</c:v>
                </c:pt>
                <c:pt idx="2">
                  <c:v>Ved ikke</c:v>
                </c:pt>
              </c:strCache>
            </c:strRef>
          </c:cat>
          <c:val>
            <c:numRef>
              <c:f>'Ark2'!$B$2:$D$2</c:f>
              <c:numCache>
                <c:formatCode>General</c:formatCode>
                <c:ptCount val="3"/>
                <c:pt idx="0">
                  <c:v>20</c:v>
                </c:pt>
                <c:pt idx="1">
                  <c:v>21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8C-407E-87A9-2183A83DC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dirty="0"/>
              <a:t>Forbedring af</a:t>
            </a:r>
            <a:r>
              <a:rPr lang="da-DK" baseline="0" dirty="0"/>
              <a:t> KPs evne til af finde CPR på </a:t>
            </a:r>
            <a:r>
              <a:rPr lang="da-DK" baseline="0" dirty="0" err="1"/>
              <a:t>eFakturaer</a:t>
            </a:r>
            <a:endParaRPr lang="da-DK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eFaktura hvor KP ikke kunne finde CPR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'Ark1'!$A$2:$A$3</c:f>
              <c:strCache>
                <c:ptCount val="2"/>
                <c:pt idx="0">
                  <c:v>4 dage op til d. 20.5</c:v>
                </c:pt>
                <c:pt idx="1">
                  <c:v>4 dage efter d. 20.5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229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72-40B3-861F-EBA9B9DD8477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eFaktura hvor KP kan finde CPR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'Ark1'!$A$2:$A$3</c:f>
              <c:strCache>
                <c:ptCount val="2"/>
                <c:pt idx="0">
                  <c:v>4 dage op til d. 20.5</c:v>
                </c:pt>
                <c:pt idx="1">
                  <c:v>4 dage efter d. 20.5</c:v>
                </c:pt>
              </c:strCache>
            </c:strRef>
          </c:cat>
          <c:val>
            <c:numRef>
              <c:f>'Ark1'!$C$2:$C$3</c:f>
              <c:numCache>
                <c:formatCode>General</c:formatCode>
                <c:ptCount val="2"/>
                <c:pt idx="0">
                  <c:v>506</c:v>
                </c:pt>
                <c:pt idx="1">
                  <c:v>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72-40B3-861F-EBA9B9DD84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2542800"/>
        <c:axId val="1092561040"/>
      </c:barChart>
      <c:catAx>
        <c:axId val="109254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092561040"/>
        <c:crosses val="autoZero"/>
        <c:auto val="1"/>
        <c:lblAlgn val="ctr"/>
        <c:lblOffset val="100"/>
        <c:noMultiLvlLbl val="0"/>
      </c:catAx>
      <c:valAx>
        <c:axId val="1092561040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09254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0E01D-E573-4D87-8487-196458F1CB83}" type="datetimeFigureOut">
              <a:rPr lang="da-DK" smtClean="0"/>
              <a:t>12-06-2025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610A2-E41B-495E-9914-70CA1250CBE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469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F1CDE-5D83-9F4B-8CB9-2EF3BC0A1883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111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Faggrupperne mødtes </a:t>
            </a:r>
            <a:r>
              <a:rPr lang="da-DK" dirty="0" err="1"/>
              <a:t>okt-dec</a:t>
            </a:r>
            <a:r>
              <a:rPr lang="da-DK" dirty="0"/>
              <a:t> 2024</a:t>
            </a:r>
          </a:p>
          <a:p>
            <a:r>
              <a:rPr lang="da-DK" dirty="0"/>
              <a:t>Pensionsarbejdsgruppen </a:t>
            </a:r>
            <a:r>
              <a:rPr lang="da-DK" dirty="0" err="1"/>
              <a:t>feb</a:t>
            </a:r>
            <a:r>
              <a:rPr lang="da-DK" dirty="0"/>
              <a:t> 2025</a:t>
            </a:r>
          </a:p>
          <a:p>
            <a:r>
              <a:rPr lang="da-DK" dirty="0"/>
              <a:t>Styregruppen </a:t>
            </a:r>
            <a:r>
              <a:rPr lang="da-DK" dirty="0" err="1"/>
              <a:t>mar</a:t>
            </a:r>
            <a:r>
              <a:rPr lang="da-DK" dirty="0"/>
              <a:t> 2025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610A2-E41B-495E-9914-70CA1250CBEE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747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610A2-E41B-495E-9914-70CA1250CBEE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1274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Nævn også låge 1 og 24 fra julekalenderen.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610A2-E41B-495E-9914-70CA1250CBEE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06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ECC06A8-D032-5014-F9A2-748351BB8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59C273-8F97-8FCF-65FE-26C9B203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vens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2" y="555625"/>
            <a:ext cx="352742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6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277" y="339726"/>
            <a:ext cx="3528179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5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b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9144000" cy="2571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/>
          <a:lstStyle>
            <a:lvl1pPr marL="0" indent="0">
              <a:buNone/>
              <a:defRPr sz="1000">
                <a:latin typeface="Neue Haas Grotesk Text Pro" panose="020B0504020202020204" pitchFamily="34" charset="77"/>
              </a:defRPr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7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6">
          <p15:clr>
            <a:srgbClr val="FBAE40"/>
          </p15:clr>
        </p15:guide>
        <p15:guide id="2" orient="horz" pos="59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3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35859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2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35859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2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2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C4ABC68E-A13B-FAFF-E2EB-F53E9D240F2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35859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64FF8A76-B404-0C8F-8C0B-30B839A46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8482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E18EE8C3-6589-A11A-1EB5-56F8C0C09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8482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219552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72175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2175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219552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72175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2175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611F40D4-8CDB-5EDC-7BAD-B03042BDBD6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19552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C03F92A-66B6-FC8B-CDA8-DA851552E3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72175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D6FEAE5D-F3EC-05C0-19FD-9C5F35A48E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72175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86BAFFE-8C09-B4E1-113D-5655D6AE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90044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BD12AD24-B17D-7407-348F-63C424196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72795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2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3854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3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3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43854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3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3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12407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7036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7036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12407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7036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7036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5">
            <a:extLst>
              <a:ext uri="{FF2B5EF4-FFF2-40B4-BE49-F238E27FC236}">
                <a16:creationId xmlns:a16="http://schemas.microsoft.com/office/drawing/2014/main" id="{B14033C6-F4A0-22AA-9930-3CE1FE4E25F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28130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DF32EA48-CFEB-7541-DF41-17413F5F72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72759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C296128-C74C-B849-4B94-5A9AF8B0C4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72759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81411030-890F-68B2-7EFD-FF089B833B7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3528130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567FC3D7-2F98-125A-D24C-B2658BB029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72759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8BC5081-ABED-3724-55CF-EBFD77504F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2759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92E851-BE7C-081C-4EAF-60E653B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E5BAADCD-CC86-812F-5FEB-3CC9C1204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413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65385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1702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60758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415400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9867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8923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69867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88923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D8F20035-BF4C-E8E9-7629-95EB57613D7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69867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5DD68DF-0955-D2E0-9EC7-C8E5E09C9D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1940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DE8F6174-F745-2E11-6D8E-B821CD3995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1940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5DBA5425-3A6F-5F2C-847C-2459D1AB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1940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2" name="Pladsholder til billede 5">
            <a:extLst>
              <a:ext uri="{FF2B5EF4-FFF2-40B4-BE49-F238E27FC236}">
                <a16:creationId xmlns:a16="http://schemas.microsoft.com/office/drawing/2014/main" id="{CE71A5FD-BEB7-115E-D689-E604327F18F7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488923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03755236-EF25-1910-CC1E-CA3EFFFAC0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996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3F9FC192-CF34-F7F4-2E0A-D1E089B04A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90996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44B268E-5C54-1D96-9E0F-4846C40ACE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996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20212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9120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20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120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20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52F7139D-DBE9-49E3-AD47-49F68B4DA0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9120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D58E26F-CC21-2BE4-4DCF-13DA0A74D6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20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D38F5F6F-8901-83CA-0E99-FED48ED777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120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37092885-5257-BABB-4AA8-D3BEE0040E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20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0" name="Pladsholder til billede 5">
            <a:extLst>
              <a:ext uri="{FF2B5EF4-FFF2-40B4-BE49-F238E27FC236}">
                <a16:creationId xmlns:a16="http://schemas.microsoft.com/office/drawing/2014/main" id="{752348A9-5597-3F07-46DD-D20729280D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0743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A5F34681-D03A-D647-6930-18A3459EA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743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45577192-E8BA-EEE4-9B16-22FED0D7DF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743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815B571-9779-C1AF-64F5-8EDE3B02F0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0743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4" name="Pladsholder til billede 5">
            <a:extLst>
              <a:ext uri="{FF2B5EF4-FFF2-40B4-BE49-F238E27FC236}">
                <a16:creationId xmlns:a16="http://schemas.microsoft.com/office/drawing/2014/main" id="{B26DC89F-7A12-B691-C617-76B06988F9D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00743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492FCA12-2486-24F2-1D95-2EB6D99E1A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0743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AED307A9-CE03-126B-9BBF-4C71B9A5C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00743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25770854-1AB2-BEED-49E5-50DBAEF9CC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743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8" name="Pladsholder til billede 5">
            <a:extLst>
              <a:ext uri="{FF2B5EF4-FFF2-40B4-BE49-F238E27FC236}">
                <a16:creationId xmlns:a16="http://schemas.microsoft.com/office/drawing/2014/main" id="{9A8839BE-BCDC-AD49-E7BA-A13DD595AE50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00404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3C972379-45CA-485C-F05D-22EE26FF6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404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D22ADD90-A469-EA83-BC5C-F6D540FE6E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404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B43AC2A4-EAF6-02C4-3DAD-7CA93700F6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0404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2" name="Pladsholder til billede 5">
            <a:extLst>
              <a:ext uri="{FF2B5EF4-FFF2-40B4-BE49-F238E27FC236}">
                <a16:creationId xmlns:a16="http://schemas.microsoft.com/office/drawing/2014/main" id="{2017DEA4-D10B-DEE9-F34D-90B4E40282A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00404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3A62A56-01E8-4B90-7156-C3B55513FE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404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CA390537-41AA-96C4-BDC6-92205634F2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404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64E771F-2833-D7A8-474D-971E3EFAD4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404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6" name="Pladsholder til billede 5">
            <a:extLst>
              <a:ext uri="{FF2B5EF4-FFF2-40B4-BE49-F238E27FC236}">
                <a16:creationId xmlns:a16="http://schemas.microsoft.com/office/drawing/2014/main" id="{55A0913D-6450-E057-A1B9-467BAE964666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702027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E9A712D1-8090-90E2-5EDD-73545C2ED9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2027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56D11550-8BF7-6A1C-BCDF-73DEB114561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2027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17158A51-3540-2BEE-C30F-6B8CDD92F2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2027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50" name="Pladsholder til billede 5">
            <a:extLst>
              <a:ext uri="{FF2B5EF4-FFF2-40B4-BE49-F238E27FC236}">
                <a16:creationId xmlns:a16="http://schemas.microsoft.com/office/drawing/2014/main" id="{B7280D40-4DBE-58C9-F982-D5EB8480883F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702027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C66A282C-E1EF-CD39-FF37-01DC8A0ED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2027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6B26AE57-DF32-3B12-88AA-D432FA981EF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2027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Pladsholder til tekst 3">
            <a:extLst>
              <a:ext uri="{FF2B5EF4-FFF2-40B4-BE49-F238E27FC236}">
                <a16:creationId xmlns:a16="http://schemas.microsoft.com/office/drawing/2014/main" id="{70A575D0-4A19-2707-2E57-1C528C7BD7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027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818557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044" y="2175706"/>
            <a:ext cx="6119911" cy="792088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88E82764-40A9-FF34-977C-F956EE92FD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18335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11111">
              <a:alpha val="1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rIns="0" anchor="t"/>
          <a:lstStyle>
            <a:lvl1pPr marL="0" indent="0" algn="ctr">
              <a:buNone/>
              <a:defRPr sz="1000"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8635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965AB0-015A-C66F-16C5-72EE8BC8D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p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5BA2296-979E-3FB0-09F8-0AD56B4F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788063"/>
            <a:ext cx="6408837" cy="4355437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31985"/>
            <a:ext cx="4744424" cy="3024319"/>
          </a:xfrm>
          <a:prstGeom prst="roundRect">
            <a:avLst>
              <a:gd name="adj" fmla="val 2571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sz="9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57625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90C8EEF-CE7A-51CE-1C18-940BF683D7EE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843558"/>
            <a:ext cx="6732240" cy="429994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68122"/>
            <a:ext cx="4744424" cy="2988182"/>
          </a:xfrm>
          <a:prstGeom prst="roundRect">
            <a:avLst>
              <a:gd name="adj" fmla="val 2613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7348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rt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5159541-E76D-3FB8-C96E-91B4E9E95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216" y="484188"/>
            <a:ext cx="4180683" cy="465931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251" y="541909"/>
            <a:ext cx="1895474" cy="4094608"/>
          </a:xfrm>
          <a:prstGeom prst="roundRect">
            <a:avLst>
              <a:gd name="adj" fmla="val 3616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75311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503E-2469-3E05-3EA0-4DF2EED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635744"/>
            <a:ext cx="6552728" cy="12960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479E89F-175C-C02F-72CE-0AE3ABC83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680" y="2931790"/>
            <a:ext cx="6552728" cy="216024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05FE54-DDF6-0A14-2408-33976177F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32632"/>
            <a:ext cx="683537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95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tend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499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2880121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AA27B9A2-5D4D-7109-EA87-D243A871B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4FB3C53-B6B9-8DE9-14A0-F134E791ED7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8">
            <a:extLst>
              <a:ext uri="{FF2B5EF4-FFF2-40B4-BE49-F238E27FC236}">
                <a16:creationId xmlns:a16="http://schemas.microsoft.com/office/drawing/2014/main" id="{3D9F1629-6815-2D36-E116-E5D22010D8C2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51D22C36-A4AD-B530-07AC-5C2F4E49745E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516216" y="1635646"/>
            <a:ext cx="1188000" cy="252825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71597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Højrestille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32000"/>
            <a:ext cx="4571182" cy="63122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 descr="[logo:BlackWhite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38726" y="0"/>
            <a:ext cx="4105275" cy="51435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540000" tIns="1440000" rIns="540000" anchor="t"/>
          <a:lstStyle>
            <a:lvl1pPr>
              <a:defRPr sz="1200" baseline="0"/>
            </a:lvl1pPr>
          </a:lstStyle>
          <a:p>
            <a:endParaRPr lang="en-US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469108" y="1187650"/>
            <a:ext cx="4318917" cy="307802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2650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477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91680" y="1167595"/>
            <a:ext cx="5472608" cy="2538282"/>
          </a:xfrm>
        </p:spPr>
        <p:txBody>
          <a:bodyPr anchor="ctr"/>
          <a:lstStyle>
            <a:lvl1pPr algn="ctr">
              <a:lnSpc>
                <a:spcPts val="3375"/>
              </a:lnSpc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44" name="Pladsholder til tekst 8">
            <a:extLst>
              <a:ext uri="{FF2B5EF4-FFF2-40B4-BE49-F238E27FC236}">
                <a16:creationId xmlns:a16="http://schemas.microsoft.com/office/drawing/2014/main" id="{BF57FEA7-3553-4A2A-B192-BD7D5AFDC2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29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724" y="1432426"/>
            <a:ext cx="4133844" cy="792088"/>
          </a:xfrm>
        </p:spPr>
        <p:txBody>
          <a:bodyPr/>
          <a:lstStyle/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A85E7DA-4203-7EC9-6E21-3D96E2074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211638" cy="5143500"/>
          </a:xfrm>
        </p:spPr>
        <p:txBody>
          <a:bodyPr/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Klik på ikonet for at tilføje et billede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724" y="2386850"/>
            <a:ext cx="4103688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F2657B-0646-B25C-D39F-5EE3E2823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588" y="4732213"/>
            <a:ext cx="216025" cy="216025"/>
          </a:xfrm>
          <a:prstGeom prst="rect">
            <a:avLst/>
          </a:prstGeom>
        </p:spPr>
      </p:pic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18343D45-F3C0-F194-BF94-81A130D97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725" y="116027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3700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7376" cy="31686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4941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7747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77EC8576-0A38-6769-42D1-8B5E6AD53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5906595F-88BF-36BE-8F21-A36BEB580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216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954D426C-919B-F18D-AB1A-C6AEB7F34A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billede 5">
            <a:extLst>
              <a:ext uri="{FF2B5EF4-FFF2-40B4-BE49-F238E27FC236}">
                <a16:creationId xmlns:a16="http://schemas.microsoft.com/office/drawing/2014/main" id="{53BEA6E0-35DA-9638-DF8F-3D83566A5C1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516216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490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527623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15566"/>
            <a:ext cx="4103688" cy="3672309"/>
          </a:xfrm>
        </p:spPr>
        <p:txBody>
          <a:bodyPr/>
          <a:lstStyle>
            <a:lvl1pPr marL="180000" indent="-1800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000" b="1" i="0">
                <a:latin typeface="Neue Haas Grotesk Text Pro" panose="020B0504020202020204" pitchFamily="34" charset="77"/>
              </a:defRPr>
            </a:lvl1pPr>
            <a:lvl2pPr marL="351450" indent="-171450"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Normal systemskrift"/>
              <a:buChar char="–"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3527624" cy="273670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513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 (høj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45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555625"/>
            <a:ext cx="4103688" cy="403225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00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br>
              <a:rPr lang="da-DK" noProof="0" dirty="0"/>
            </a:br>
            <a:r>
              <a:rPr lang="da-DK" noProof="0" dirty="0" err="1"/>
              <a:t>lorem</a:t>
            </a:r>
            <a:endParaRPr lang="da-DK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B83AA-26AC-624A-BEA8-DE70D09A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419225"/>
            <a:ext cx="820737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1B46BE0-2749-43F6-F1C5-7A80EC23DDD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81" y="4728661"/>
            <a:ext cx="219577" cy="2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18" r:id="rId2"/>
    <p:sldLayoutId id="2147483817" r:id="rId3"/>
    <p:sldLayoutId id="2147483825" r:id="rId4"/>
    <p:sldLayoutId id="2147483827" r:id="rId5"/>
    <p:sldLayoutId id="2147483816" r:id="rId6"/>
    <p:sldLayoutId id="2147483824" r:id="rId7"/>
    <p:sldLayoutId id="2147483820" r:id="rId8"/>
    <p:sldLayoutId id="2147483829" r:id="rId9"/>
    <p:sldLayoutId id="2147483828" r:id="rId10"/>
    <p:sldLayoutId id="2147483841" r:id="rId11"/>
    <p:sldLayoutId id="2147483832" r:id="rId12"/>
    <p:sldLayoutId id="2147483833" r:id="rId13"/>
    <p:sldLayoutId id="2147483837" r:id="rId14"/>
    <p:sldLayoutId id="2147483838" r:id="rId15"/>
    <p:sldLayoutId id="2147483839" r:id="rId16"/>
    <p:sldLayoutId id="2147483840" r:id="rId17"/>
    <p:sldLayoutId id="2147483830" r:id="rId18"/>
    <p:sldLayoutId id="2147483819" r:id="rId19"/>
    <p:sldLayoutId id="2147483834" r:id="rId20"/>
    <p:sldLayoutId id="2147483835" r:id="rId21"/>
    <p:sldLayoutId id="2147483836" r:id="rId22"/>
    <p:sldLayoutId id="2147483822" r:id="rId23"/>
    <p:sldLayoutId id="2147483831" r:id="rId24"/>
    <p:sldLayoutId id="2147483844" r:id="rId25"/>
    <p:sldLayoutId id="2147483845" r:id="rId26"/>
    <p:sldLayoutId id="2147483848" r:id="rId27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da-DK" sz="2200" b="1" i="0" kern="0" spc="0" baseline="0" noProof="0" dirty="0">
          <a:solidFill>
            <a:schemeClr val="tx1"/>
          </a:solidFill>
          <a:latin typeface="Neue Haas Grotesk Text Pro" panose="020B0504020202020204" pitchFamily="34" charset="77"/>
          <a:ea typeface="+mj-ea"/>
          <a:cs typeface="Arial"/>
        </a:defRPr>
      </a:lvl1pPr>
    </p:titleStyle>
    <p:bodyStyle>
      <a:lvl1pPr marL="0" indent="-252000" algn="l" defTabSz="457200" rtl="0" eaLnBrk="1" latinLnBrk="0" hangingPunct="1">
        <a:spcBef>
          <a:spcPts val="300"/>
        </a:spcBef>
        <a:spcAft>
          <a:spcPts val="600"/>
        </a:spcAft>
        <a:buClr>
          <a:srgbClr val="EB052F"/>
        </a:buClr>
        <a:buFont typeface="Wingdings" pitchFamily="2" charset="2"/>
        <a:buChar char="§"/>
        <a:defRPr lang="da-DK" sz="1200" b="0" i="0" kern="0" baseline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1pPr>
      <a:lvl2pPr marL="252000" indent="-180000" algn="l" defTabSz="457200" rtl="0" eaLnBrk="1" latinLnBrk="0" hangingPunct="1">
        <a:spcBef>
          <a:spcPts val="300"/>
        </a:spcBef>
        <a:spcAft>
          <a:spcPts val="300"/>
        </a:spcAft>
        <a:buClr>
          <a:srgbClr val="EB052F"/>
        </a:buClr>
        <a:buFont typeface="Wingdings" pitchFamily="2" charset="2"/>
        <a:buChar char="§"/>
        <a:defRPr lang="da-DK" sz="1000" b="0" i="0" kern="0" dirty="0" smtClean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2pPr>
      <a:lvl3pPr marL="432000" marR="0" indent="-1800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EB052F"/>
        </a:buClr>
        <a:buSzTx/>
        <a:buFont typeface="Wingdings" pitchFamily="2" charset="2"/>
        <a:buChar char="§"/>
        <a:tabLst/>
        <a:defRPr lang="da-DK" sz="900" b="0" i="0" kern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252000" indent="0" algn="l" defTabSz="457200" rtl="0" eaLnBrk="1" latinLnBrk="0" hangingPunct="1">
        <a:spcBef>
          <a:spcPts val="0"/>
        </a:spcBef>
        <a:buFont typeface="CambriaMath"/>
        <a:buNone/>
        <a:defRPr sz="900" b="0" i="0" kern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378000" indent="-126000" algn="l" defTabSz="457200" rtl="0" eaLnBrk="1" latinLnBrk="0" hangingPunct="1">
        <a:spcBef>
          <a:spcPts val="0"/>
        </a:spcBef>
        <a:buFont typeface="CambriaMath"/>
        <a:buChar char="⎯"/>
        <a:defRPr sz="9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5465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894">
          <p15:clr>
            <a:srgbClr val="F26B43"/>
          </p15:clr>
        </p15:guide>
        <p15:guide id="9" orient="horz" pos="1620">
          <p15:clr>
            <a:srgbClr val="F26B43"/>
          </p15:clr>
        </p15:guide>
        <p15:guide id="10" orient="horz" pos="3117">
          <p15:clr>
            <a:srgbClr val="F26B43"/>
          </p15:clr>
        </p15:guide>
        <p15:guide id="11" orient="horz" pos="350">
          <p15:clr>
            <a:srgbClr val="F26B43"/>
          </p15:clr>
        </p15:guide>
        <p15:guide id="12" pos="113">
          <p15:clr>
            <a:srgbClr val="F26B43"/>
          </p15:clr>
        </p15:guide>
        <p15:guide id="13" pos="5647">
          <p15:clr>
            <a:srgbClr val="F26B43"/>
          </p15:clr>
        </p15:guide>
        <p15:guide id="14" orient="horz" pos="123">
          <p15:clr>
            <a:srgbClr val="F26B43"/>
          </p15:clr>
        </p15:guide>
        <p15:guide id="15" orient="horz" pos="214">
          <p15:clr>
            <a:srgbClr val="F26B43"/>
          </p15:clr>
        </p15:guide>
        <p15:guide id="16" orient="horz" pos="305">
          <p15:clr>
            <a:srgbClr val="F26B43"/>
          </p15:clr>
        </p15:guide>
        <p15:guide id="17" pos="32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k.kombit.dk/Media/638839420553725576/KP%20Temavejledning%20-%20Ventetrin.pdf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unernespensionssystem.dk/wp-content/uploads/2023/06/KP-Forvaltningshaandbog.pdf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34465805@N06/24766268412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/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k.kombit.dk/Media/638385825294318931/KP%20Temavejledning%20-%20Flytning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1084547684/6da4b62d90?share=copy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09E3CF70"/><Relationship Id="rId4" Type="http://schemas.openxmlformats.org/officeDocument/2006/relationships/image" Target="../media/image55.09E3CF70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bytelearning.blogspot.com/2016/02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1040345637/29b746ac26?ts=0&amp;share=copy" TargetMode="External"/><Relationship Id="rId3" Type="http://schemas.openxmlformats.org/officeDocument/2006/relationships/image" Target="../media/image60.png"/><Relationship Id="rId7" Type="http://schemas.openxmlformats.org/officeDocument/2006/relationships/hyperlink" Target="https://vimeo.com/1034456813/2aff1ebb9d?ts=0&amp;share=copy" TargetMode="External"/><Relationship Id="rId2" Type="http://schemas.openxmlformats.org/officeDocument/2006/relationships/hyperlink" Target="https://vimeo.com/1051915532/21f5eb296b?ts=0&amp;share=cop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9" Type="http://schemas.openxmlformats.org/officeDocument/2006/relationships/hyperlink" Target="https://vimeo.com/1064331981/d8629b3b2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hyperlink" Target="https://dok.kombit.dk/arbejdsmarked-og-beskaeftigelse/kommunernes-pensionssystem-kp#Implementering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svg"/><Relationship Id="rId4" Type="http://schemas.openxmlformats.org/officeDocument/2006/relationships/image" Target="../media/image19.sv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hyperlink" Target="https://vimeo.com/1066549375/de004c438b?ts=0&amp;share=copy" TargetMode="External"/><Relationship Id="rId4" Type="http://schemas.openxmlformats.org/officeDocument/2006/relationships/hyperlink" Target="https://vimeo.com/1069174540/5e49cbdea7?ts=0&amp;share=copy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dok.kombit.dk/Media/638852174142595460/ndringsforslag%20juni%202025.xlsx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mailto:KP@kombit.dk" TargetMode="Externa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KP@kombit.dk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2.safelinks.protection.outlook.com/?url=https%3A%2F%2Fdok.kombit.dk%2Farbejdsmarked-og-beskaeftigelse%2Fkommunernes-pensionssystem-kp%23Vejledning&amp;data=05%7C02%7CAWS%40kombit.dk%7C593682dcb578412e3bd608dc287b6974%7Ccc038af50e6843e5bb17957ad6f45f8e%7C0%7C0%7C638429757773763045%7CUnknown%7CTWFpbGZsb3d8eyJWIjoiMC4wLjAwMDAiLCJQIjoiV2luMzIiLCJBTiI6Ik1haWwiLCJXVCI6Mn0%3D%7C0%7C%7C%7C&amp;sdata=xj6xJ9ORn9%2BE6SSUHG%2FPXi56YeTd17CDjsdezLaNt4o%3D&amp;reserved=0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DC094-9EC7-AB31-40B4-521C8912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KP statusmøde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Uge 24 - 2025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81E718A-ED85-D483-1339-A7A674209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Aske Walther Sørensen / Implementering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C07EA8A-A488-4CCD-6F3B-A4473E0659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1AC2B2-41A9-9FEB-E018-AAF0CBE53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73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91FCE-F03D-7214-E16D-02122A2C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fungerer ventetrin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DEB0D6-B131-850B-2677-CB66AF878C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Forståelse af opgaver i ”ventetrin” er vigtig for brugerne af KP.</a:t>
            </a:r>
          </a:p>
          <a:p>
            <a:r>
              <a:rPr lang="da-DK" dirty="0"/>
              <a:t>Vi har derfor lavet en Temavejledning, som skal understøtte jer i at forstå og bruge venetrin hensigtsmæssigt. </a:t>
            </a:r>
          </a:p>
          <a:p>
            <a:r>
              <a:rPr lang="da-DK" dirty="0"/>
              <a:t>Af vejledningen fremgår fx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hvornår en opgave kan ses af opgaveindbakken eller alene på borgeren alt efter, om opgaven er i ventetrin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hvordan KP ”opfører sig” imens en opgave er i ventetrin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hvordan I selv kan ændre på opgavens status, hvilket har betydning for, om opgaven forbliver i ventetrin eller tages ud af ventetrin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hvordan ventetrin opfører sig </a:t>
            </a:r>
            <a:r>
              <a:rPr lang="da-DK" i="1" dirty="0"/>
              <a:t>med</a:t>
            </a:r>
            <a:r>
              <a:rPr lang="da-DK" dirty="0"/>
              <a:t> og </a:t>
            </a:r>
            <a:r>
              <a:rPr lang="da-DK" i="1" dirty="0"/>
              <a:t>uden</a:t>
            </a:r>
            <a:r>
              <a:rPr lang="da-DK" dirty="0"/>
              <a:t> automatisk sagsbehandling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81FFE52-41B0-E901-681F-9258B60F77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pic>
        <p:nvPicPr>
          <p:cNvPr id="7" name="Pladsholder til billede 6" descr="Et billede, der indeholder udendørs, vand, sky, bro&#10;&#10;Automatisk genereret beskrivelse">
            <a:extLst>
              <a:ext uri="{FF2B5EF4-FFF2-40B4-BE49-F238E27FC236}">
                <a16:creationId xmlns:a16="http://schemas.microsoft.com/office/drawing/2014/main" id="{1F6BEE6B-2E8A-250F-569E-A9D7195F5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55E288F-922A-CC9E-35C4-78162116C41D}"/>
              </a:ext>
            </a:extLst>
          </p:cNvPr>
          <p:cNvSpPr txBox="1"/>
          <p:nvPr/>
        </p:nvSpPr>
        <p:spPr>
          <a:xfrm>
            <a:off x="636717" y="4421018"/>
            <a:ext cx="3478846" cy="333714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r>
              <a:rPr lang="da-DK" sz="1400" dirty="0"/>
              <a:t>Læs mere i </a:t>
            </a:r>
            <a:r>
              <a:rPr lang="da-DK" sz="1400" dirty="0">
                <a:hlinkClick r:id="rId3"/>
              </a:rPr>
              <a:t>KP Temavejledning - Ventetrin.pdf</a:t>
            </a:r>
            <a:endParaRPr lang="da-DK" sz="1400" dirty="0">
              <a:latin typeface="Helvetica" pitchFamily="2" charset="0"/>
              <a:cs typeface="Arial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F7C2DE3-9E50-AE08-74E1-89F397F66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500" y="2142434"/>
            <a:ext cx="1849500" cy="2278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5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DCA3E-D3B5-E91B-FAF9-1F993C571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Oprydning i ydelses- og træktyper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C9B12A0-D388-55BB-7DB0-BB7F178D29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Drop </a:t>
            </a:r>
            <a:r>
              <a:rPr lang="da-DK" dirty="0" err="1"/>
              <a:t>down</a:t>
            </a:r>
            <a:r>
              <a:rPr lang="da-DK" dirty="0"/>
              <a:t> med ydelses- og træktyper ifm. sagsbehandlingen er ofte længere end nødvendigt. </a:t>
            </a:r>
          </a:p>
          <a:p>
            <a:r>
              <a:rPr lang="da-DK" dirty="0"/>
              <a:t>Det skyldes, at der ifm. releases kan være opstået dubletter samt at der har været konverteret flere typer over fra KMD SPK ved idriftsættelsen, end det har været hensigtsmæssigt.</a:t>
            </a:r>
          </a:p>
          <a:p>
            <a:r>
              <a:rPr lang="da-DK" dirty="0"/>
              <a:t>Vi har lavet en temavejledning, der viser, hvordan I kan gribe en oprydning an.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B00EC7C-A973-EFF2-FD0B-31582DEEA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pic>
        <p:nvPicPr>
          <p:cNvPr id="7" name="Pladsholder til billede 6" descr="Et billede, der indeholder udendørs, sky, vand, sø&#10;&#10;Automatisk genereret beskrivelse">
            <a:extLst>
              <a:ext uri="{FF2B5EF4-FFF2-40B4-BE49-F238E27FC236}">
                <a16:creationId xmlns:a16="http://schemas.microsoft.com/office/drawing/2014/main" id="{D1D23495-D412-93E5-C22D-20287B7B02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5E500DA-3AF5-A299-CA6F-8B6CD648C580}"/>
              </a:ext>
            </a:extLst>
          </p:cNvPr>
          <p:cNvSpPr txBox="1"/>
          <p:nvPr/>
        </p:nvSpPr>
        <p:spPr>
          <a:xfrm>
            <a:off x="468312" y="4079536"/>
            <a:ext cx="3478846" cy="50833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r>
              <a:rPr lang="da-DK" sz="1400" dirty="0"/>
              <a:t>Læs mere i afsnit ”3.10 Oprydning i ydelses- og træktyper” i </a:t>
            </a:r>
            <a:r>
              <a:rPr lang="da-DK" sz="1400" dirty="0">
                <a:hlinkClick r:id="rId3"/>
              </a:rPr>
              <a:t>KP-Forvaltningshaandbog.pdf</a:t>
            </a:r>
            <a:endParaRPr lang="da-DK" sz="1050" dirty="0">
              <a:latin typeface="Helvetica" pitchFamily="2" charset="0"/>
              <a:cs typeface="Arial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0BEC70B-6AFE-1C62-4C75-E8B5435E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98807" y="1419225"/>
            <a:ext cx="2648320" cy="3334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3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30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CFFD4-D9F9-386A-376A-167FDD8AE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 i perioden 06.05.25-10.06.25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45F06C1-9EEE-1F61-4BB9-8726E057BE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Spørgsmål på KP-kommunesamarbejde (TEAMS)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75D0A53C-D12A-2FCA-9CC4-9EC613335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873471"/>
              </p:ext>
            </p:extLst>
          </p:nvPr>
        </p:nvGraphicFramePr>
        <p:xfrm>
          <a:off x="295275" y="1555800"/>
          <a:ext cx="8553450" cy="1626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3586">
                  <a:extLst>
                    <a:ext uri="{9D8B030D-6E8A-4147-A177-3AD203B41FA5}">
                      <a16:colId xmlns:a16="http://schemas.microsoft.com/office/drawing/2014/main" val="1467025457"/>
                    </a:ext>
                  </a:extLst>
                </a:gridCol>
                <a:gridCol w="2179864">
                  <a:extLst>
                    <a:ext uri="{9D8B030D-6E8A-4147-A177-3AD203B41FA5}">
                      <a16:colId xmlns:a16="http://schemas.microsoft.com/office/drawing/2014/main" val="1469809205"/>
                    </a:ext>
                  </a:extLst>
                </a:gridCol>
              </a:tblGrid>
              <a:tr h="323124">
                <a:tc>
                  <a:txBody>
                    <a:bodyPr/>
                    <a:lstStyle/>
                    <a:p>
                      <a:r>
                        <a:rPr lang="da-DK" sz="1200" dirty="0"/>
                        <a:t>Kort opsummering af spørgsmål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/>
                        <a:t>Er der givet svar?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667285"/>
                  </a:ext>
                </a:extLst>
              </a:tr>
              <a:tr h="423035">
                <a:tc>
                  <a:txBody>
                    <a:bodyPr/>
                    <a:lstStyle/>
                    <a:p>
                      <a:r>
                        <a:rPr lang="da-DK" sz="1200" dirty="0"/>
                        <a:t>Orientering: EG retter blanket ”Anmodning om refusion i forbindelse med udgifter til helbredstillæg”, så lovgivning fremgår korrekt (lov om pension)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/>
                        <a:t>Ikke relevant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88213"/>
                  </a:ext>
                </a:extLst>
              </a:tr>
              <a:tr h="423035"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1"/>
                          </a:solidFill>
                        </a:rPr>
                        <a:t>MAF-ekspert søges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/>
                        <a:t>Nej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655840"/>
                  </a:ext>
                </a:extLst>
              </a:tr>
              <a:tr h="423035">
                <a:tc>
                  <a:txBody>
                    <a:bodyPr/>
                    <a:lstStyle/>
                    <a:p>
                      <a:r>
                        <a:rPr lang="da-DK" sz="1200" dirty="0"/>
                        <a:t>Sparring og videndeling vedr. administration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solidFill>
                            <a:schemeClr val="tx1"/>
                          </a:solidFill>
                        </a:rPr>
                        <a:t>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242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493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8B648-8FCA-C11D-6AD7-87E2022F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6546441" cy="647973"/>
          </a:xfrm>
        </p:spPr>
        <p:txBody>
          <a:bodyPr/>
          <a:lstStyle/>
          <a:p>
            <a:r>
              <a:rPr lang="da-DK" dirty="0"/>
              <a:t>Frist for indberetning til månedskørslen i august er 3 dage tidligere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5851B43-194F-570E-7DC8-666D9D5786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4247378" cy="3168650"/>
          </a:xfrm>
        </p:spPr>
        <p:txBody>
          <a:bodyPr/>
          <a:lstStyle/>
          <a:p>
            <a:r>
              <a:rPr lang="da-DK" dirty="0"/>
              <a:t>For at UDK kan nå at udsende en ekstra mediecheck i deres augustkørsel, har de behov for et par ekstra dage.</a:t>
            </a:r>
          </a:p>
          <a:p>
            <a:pPr indent="0">
              <a:buNone/>
            </a:pPr>
            <a:r>
              <a:rPr lang="da-DK" dirty="0"/>
              <a:t>Frist for indberetning i august 2025 er derfor:</a:t>
            </a:r>
          </a:p>
          <a:p>
            <a:pPr indent="0" algn="ctr">
              <a:buNone/>
            </a:pPr>
            <a:r>
              <a:rPr lang="da-DK" b="1" dirty="0">
                <a:solidFill>
                  <a:srgbClr val="FF0000"/>
                </a:solidFill>
              </a:rPr>
              <a:t>Tirsdag d.12. august kl. 14</a:t>
            </a:r>
          </a:p>
          <a:p>
            <a:pPr indent="0" algn="ctr">
              <a:buNone/>
            </a:pPr>
            <a:r>
              <a:rPr lang="da-DK" dirty="0"/>
              <a:t>(ikke fredag d.15.)</a:t>
            </a:r>
          </a:p>
          <a:p>
            <a:pPr indent="0">
              <a:buNone/>
            </a:pPr>
            <a:endParaRPr lang="da-DK" dirty="0"/>
          </a:p>
          <a:p>
            <a:pPr indent="0">
              <a:buNone/>
            </a:pPr>
            <a:r>
              <a:rPr lang="da-DK" dirty="0"/>
              <a:t>Dvs. at træk skal være indberettet på dette tidspunkt for at kunne blive modregnet i UDK’s pensionsudbetaling i august.</a:t>
            </a:r>
          </a:p>
          <a:p>
            <a:pPr indent="0">
              <a:buNone/>
            </a:pPr>
            <a:r>
              <a:rPr lang="da-DK" dirty="0"/>
              <a:t>Ligeledes vil ydelser, der ønskes medtaget i den kommunale</a:t>
            </a:r>
          </a:p>
          <a:p>
            <a:pPr indent="0">
              <a:buNone/>
            </a:pPr>
            <a:endParaRPr lang="da-DK" dirty="0"/>
          </a:p>
          <a:p>
            <a:pPr indent="0">
              <a:buNone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FC4CAC6-C150-4654-C593-E0B23E5C5D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Tidlig afvikling af august-kørsel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7D95DC7-FD82-E86F-5C57-28F7711150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59"/>
          <a:stretch/>
        </p:blipFill>
        <p:spPr>
          <a:xfrm>
            <a:off x="5695357" y="1203598"/>
            <a:ext cx="2638793" cy="136815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6DB602E-A7E8-C360-2354-27B2A69BF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357" y="3003550"/>
            <a:ext cx="2657846" cy="1333686"/>
          </a:xfrm>
          <a:prstGeom prst="rect">
            <a:avLst/>
          </a:prstGeom>
        </p:spPr>
      </p:pic>
      <p:sp>
        <p:nvSpPr>
          <p:cNvPr id="10" name="Pil: nedad 9">
            <a:extLst>
              <a:ext uri="{FF2B5EF4-FFF2-40B4-BE49-F238E27FC236}">
                <a16:creationId xmlns:a16="http://schemas.microsoft.com/office/drawing/2014/main" id="{A3F34BF5-A80D-2A39-C6A3-F6D12FF2FB55}"/>
              </a:ext>
            </a:extLst>
          </p:cNvPr>
          <p:cNvSpPr/>
          <p:nvPr/>
        </p:nvSpPr>
        <p:spPr>
          <a:xfrm>
            <a:off x="6793523" y="2614246"/>
            <a:ext cx="515815" cy="389304"/>
          </a:xfrm>
          <a:prstGeom prst="downArrow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1" name="Kors 10">
            <a:extLst>
              <a:ext uri="{FF2B5EF4-FFF2-40B4-BE49-F238E27FC236}">
                <a16:creationId xmlns:a16="http://schemas.microsoft.com/office/drawing/2014/main" id="{9A2E4C8B-0CE2-609E-0B82-863E00639247}"/>
              </a:ext>
            </a:extLst>
          </p:cNvPr>
          <p:cNvSpPr/>
          <p:nvPr/>
        </p:nvSpPr>
        <p:spPr>
          <a:xfrm rot="2783647">
            <a:off x="6321667" y="1137145"/>
            <a:ext cx="1459523" cy="1436077"/>
          </a:xfrm>
          <a:prstGeom prst="plus">
            <a:avLst>
              <a:gd name="adj" fmla="val 39286"/>
            </a:avLst>
          </a:prstGeom>
          <a:solidFill>
            <a:srgbClr val="E30613">
              <a:alpha val="4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428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C63BCD8A-6F61-6598-468C-189C1D8CA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00"/>
          <a:stretch/>
        </p:blipFill>
        <p:spPr>
          <a:xfrm>
            <a:off x="4086526" y="51435"/>
            <a:ext cx="4300303" cy="50406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01D680-9D88-F040-177D-EEC25C51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Fysiske møder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Hvor?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5467BA8-0D49-1758-E39F-E607F6E83A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1200" dirty="0"/>
              <a:t>Vi har fået svar fra 70 kommuner: </a:t>
            </a:r>
          </a:p>
          <a:p>
            <a:r>
              <a:rPr lang="da-DK" sz="1200" b="1" dirty="0"/>
              <a:t>1.000 tak for jeres ønsker og uddybende input!</a:t>
            </a:r>
          </a:p>
          <a:p>
            <a:r>
              <a:rPr lang="da-DK" sz="1200" dirty="0"/>
              <a:t>22 kommuner har tilbudt at lægge lokaler til: </a:t>
            </a:r>
          </a:p>
          <a:p>
            <a:r>
              <a:rPr lang="da-DK" sz="1400" b="1" dirty="0"/>
              <a:t>10.000 tak til jer!</a:t>
            </a:r>
          </a:p>
          <a:p>
            <a:endParaRPr lang="da-DK" sz="1200" dirty="0"/>
          </a:p>
          <a:p>
            <a:r>
              <a:rPr lang="da-DK" sz="1200" dirty="0"/>
              <a:t>Vi planlægger pt. med afholdelse i uge 40-46 hos: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Kolding, Rudersdal, Roskilde, Skanderborg, Næstved og Aalborg Kommune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/>
          </a:p>
          <a:p>
            <a:r>
              <a:rPr lang="da-DK" sz="1200" dirty="0"/>
              <a:t>I inviteres til møderne pba geografi kombineret med ca. ligelig fordeling af antal kommuner pr. møde.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92F14EF-0E5C-25EA-BE85-F2DFF2EDDC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Kort nyt</a:t>
            </a:r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1DD9255-CDFD-8507-7D4B-E2870A178D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831" t="72552" r="1485" b="12611"/>
          <a:stretch/>
        </p:blipFill>
        <p:spPr>
          <a:xfrm>
            <a:off x="7582103" y="1064186"/>
            <a:ext cx="717629" cy="710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15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1E80D-E5A7-8E9A-58E9-37C251622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D8609-529E-4BFF-8917-A7BB7086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Fysiske møder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Hvornår?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F0464DE-DB5A-9154-5334-83C8B468AA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1200" dirty="0"/>
              <a:t>Tidspunkterne er ved at være på plads sammen med de kommuner, som har tilbudt lokaler.</a:t>
            </a:r>
          </a:p>
          <a:p>
            <a:r>
              <a:rPr lang="da-DK" sz="1200" dirty="0"/>
              <a:t>Møderne forventes afholdt over ugerne 40-46.</a:t>
            </a:r>
          </a:p>
          <a:p>
            <a:r>
              <a:rPr lang="da-DK" sz="1200" dirty="0"/>
              <a:t>Vi forventer, at vi kan sende invitationer med yderligere information samt oplysninger om tilmelding ud inden sommerferien.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D728F4F-FD9F-0817-7167-E8E696D14D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Kort nyt</a:t>
            </a:r>
            <a:endParaRPr lang="da-DK" dirty="0"/>
          </a:p>
        </p:txBody>
      </p:sp>
      <p:pic>
        <p:nvPicPr>
          <p:cNvPr id="9" name="Pladsholder til billede 8" descr="Et billede, der indeholder tekst, nummer/tal, Font/skrifttype, kalender&#10;&#10;Indhold genereret af kunstig intelligens kan være forkert.">
            <a:extLst>
              <a:ext uri="{FF2B5EF4-FFF2-40B4-BE49-F238E27FC236}">
                <a16:creationId xmlns:a16="http://schemas.microsoft.com/office/drawing/2014/main" id="{AE351F38-2C95-7987-A389-8EEA7BDE6B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212" r="16212"/>
          <a:stretch>
            <a:fillRect/>
          </a:stretch>
        </p:blipFill>
        <p:spPr/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158642BC-58FB-268F-7DA1-947C6FD3E8F7}"/>
              </a:ext>
            </a:extLst>
          </p:cNvPr>
          <p:cNvSpPr txBox="1"/>
          <p:nvPr/>
        </p:nvSpPr>
        <p:spPr>
          <a:xfrm>
            <a:off x="4572000" y="4587875"/>
            <a:ext cx="410368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900">
                <a:hlinkClick r:id="rId3" tooltip="https://www.flickr.com/photos/134465805@N06/24766268412"/>
              </a:rPr>
              <a:t>Dette billede</a:t>
            </a:r>
            <a:r>
              <a:rPr lang="da-DK" sz="900"/>
              <a:t> efter Ukendt forfatter er licenseret under </a:t>
            </a:r>
            <a:r>
              <a:rPr lang="da-DK" sz="900">
                <a:hlinkClick r:id="rId4" tooltip="https://creativecommons.org/licenses/by/3.0/"/>
              </a:rPr>
              <a:t>CC BY</a:t>
            </a:r>
            <a:endParaRPr lang="da-DK" sz="900"/>
          </a:p>
        </p:txBody>
      </p:sp>
    </p:spTree>
    <p:extLst>
      <p:ext uri="{BB962C8B-B14F-4D97-AF65-F5344CB8AC3E}">
        <p14:creationId xmlns:p14="http://schemas.microsoft.com/office/powerpoint/2010/main" val="37493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5F5C2-ADCD-B572-1AD1-BF6159D43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dsholder til billede 15" descr="Et billede, der indeholder tøj, person, menneske, mur&#10;&#10;Indhold genereret af kunstig intelligens kan være forkert.">
            <a:extLst>
              <a:ext uri="{FF2B5EF4-FFF2-40B4-BE49-F238E27FC236}">
                <a16:creationId xmlns:a16="http://schemas.microsoft.com/office/drawing/2014/main" id="{172046BC-C9E7-6526-0AE0-04FFDFEFFF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BF449D6-A774-1A3E-7EF0-E3802B1F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Fysiske møder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Hvad?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414A712-A26E-44A5-7269-7BA4CAAFC6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1200" dirty="0"/>
              <a:t>Pba af jeres ønsker, vil emnerne blive: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Bevillingsprocessen for udvidet helbredstillæg inkl. automatisk sagsbehandling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Ret brevskabeloner eller lav dine egne breve</a:t>
            </a:r>
          </a:p>
          <a:p>
            <a:endParaRPr lang="da-DK" sz="1200" dirty="0"/>
          </a:p>
          <a:p>
            <a:r>
              <a:rPr lang="da-DK" sz="1200" dirty="0"/>
              <a:t>Vi forventer, at det bliver en meget kraftig anbefaling for deltagelse, 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I kan deltage med både sagsbehandler og systemadministrator (evt. begge i én)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I medbringer bærbar PC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/>
              <a:t>I har opsat adgang til træningsmiljøet og har installeret Word plugin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329EBC3-28ED-670A-5807-D366CE3A8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Kort nyt</a:t>
            </a: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7071A4C-B3D7-D852-88BA-279220804029}"/>
              </a:ext>
            </a:extLst>
          </p:cNvPr>
          <p:cNvSpPr txBox="1"/>
          <p:nvPr/>
        </p:nvSpPr>
        <p:spPr>
          <a:xfrm>
            <a:off x="4485554" y="4335325"/>
            <a:ext cx="4399366" cy="647973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r>
              <a:rPr lang="da-DK" sz="1200" dirty="0">
                <a:latin typeface="Neue Haas Grotesk Text Pro" panose="020B0504020202020204" pitchFamily="34" charset="0"/>
              </a:rPr>
              <a:t>Særligt </a:t>
            </a:r>
            <a:r>
              <a:rPr lang="da-DK" sz="1200" dirty="0" err="1">
                <a:latin typeface="Neue Haas Grotesk Text Pro" panose="020B0504020202020204" pitchFamily="34" charset="0"/>
              </a:rPr>
              <a:t>eFaktura</a:t>
            </a:r>
            <a:r>
              <a:rPr lang="da-DK" sz="1200" dirty="0">
                <a:latin typeface="Neue Haas Grotesk Text Pro" panose="020B0504020202020204" pitchFamily="34" charset="0"/>
              </a:rPr>
              <a:t> har også været efterspurgt som emne.</a:t>
            </a:r>
          </a:p>
          <a:p>
            <a:r>
              <a:rPr lang="da-DK" sz="1200" dirty="0">
                <a:latin typeface="Neue Haas Grotesk Text Pro" panose="020B0504020202020204" pitchFamily="34" charset="0"/>
                <a:cs typeface="Arial"/>
              </a:rPr>
              <a:t>Vi arbejder på, at vi indledningsvis kan imødegå ønsket med en kommende temavejledning og emnespørgetime.</a:t>
            </a:r>
            <a:endParaRPr lang="da-DK" sz="1000" dirty="0">
              <a:latin typeface="Neue Haas Grotesk Text Pro" panose="020B05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48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870F8-3B17-D3E9-5656-5BC73C52D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Opfølgning </a:t>
            </a:r>
            <a:r>
              <a:rPr lang="da-DK" dirty="0"/>
              <a:t>på daglig flytning</a:t>
            </a:r>
            <a:br>
              <a:rPr lang="da-DK" dirty="0"/>
            </a:br>
            <a:r>
              <a:rPr lang="da-DK" sz="1600" dirty="0"/>
              <a:t>(introduceret i april, release 5.4)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F113F0-07C5-D84F-6994-D8F02815A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Som lovet har Netcompany foretaget udtræk, som kan supplere jeres overvejelser ift. borgere med supplerende hjælp, som flytter på en skæv dato.</a:t>
            </a:r>
          </a:p>
          <a:p>
            <a:r>
              <a:rPr lang="da-DK" dirty="0"/>
              <a:t>Over en måned har der i KP været registreret 4.707 flytninger på en skæv dato. Af disse er 15 supplementssager.</a:t>
            </a:r>
          </a:p>
          <a:p>
            <a:r>
              <a:rPr lang="da-DK" dirty="0"/>
              <a:t>Der er opstartet et oplæg på Teams omkring arbejdsgang ved overdragelse af </a:t>
            </a:r>
            <a:r>
              <a:rPr lang="da-DK" b="1" dirty="0"/>
              <a:t>borgere med supplerende hjælp som flytter </a:t>
            </a:r>
            <a:r>
              <a:rPr lang="da-DK" dirty="0"/>
              <a:t>midt på måneden. Kom gerne med input der.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D3B892E-4F1C-3DF5-4E77-F4849C060F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pic>
        <p:nvPicPr>
          <p:cNvPr id="10" name="Pladsholder til billede 6" descr="Et billede, der indeholder udendørs, græs, træ, Eng&#10;&#10;Indhold genereret af kunstig intelligens kan være forkert.">
            <a:extLst>
              <a:ext uri="{FF2B5EF4-FFF2-40B4-BE49-F238E27FC236}">
                <a16:creationId xmlns:a16="http://schemas.microsoft.com/office/drawing/2014/main" id="{A470CC83-99B4-6306-C3C6-B0C4AE2A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43" r="15143"/>
          <a:stretch>
            <a:fillRect/>
          </a:stretch>
        </p:blipFill>
        <p:spPr>
          <a:xfrm>
            <a:off x="4571999" y="0"/>
            <a:ext cx="5263015" cy="5171395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7450A241-6099-0C04-3E57-6917C46214B8}"/>
              </a:ext>
            </a:extLst>
          </p:cNvPr>
          <p:cNvSpPr txBox="1"/>
          <p:nvPr/>
        </p:nvSpPr>
        <p:spPr>
          <a:xfrm>
            <a:off x="201974" y="4155857"/>
            <a:ext cx="4110885" cy="4320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da-DK" sz="1050" kern="0" dirty="0">
                <a:latin typeface="Neue Haas Grotesk Text Pro" panose="020B0504020202020204" pitchFamily="34" charset="77"/>
                <a:cs typeface="Arial"/>
                <a:hlinkClick r:id="rId3"/>
              </a:rPr>
              <a:t>LINK</a:t>
            </a:r>
            <a:r>
              <a:rPr lang="da-DK" sz="1050" kern="0" dirty="0">
                <a:latin typeface="Neue Haas Grotesk Text Pro" panose="020B0504020202020204" pitchFamily="34" charset="77"/>
                <a:cs typeface="Arial"/>
              </a:rPr>
              <a:t> – Dokumentbiblioteket / Vejlednings- og uddannelsesmaterialer / Temavejledninger (KP) / Flytning</a:t>
            </a:r>
          </a:p>
        </p:txBody>
      </p:sp>
    </p:spTree>
    <p:extLst>
      <p:ext uri="{BB962C8B-B14F-4D97-AF65-F5344CB8AC3E}">
        <p14:creationId xmlns:p14="http://schemas.microsoft.com/office/powerpoint/2010/main" val="81141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6B4E1-E047-4CD8-6E6E-BC0C92267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DCA34364-DD14-1AB7-7FC6-4844A7BEB057}"/>
              </a:ext>
            </a:extLst>
          </p:cNvPr>
          <p:cNvSpPr/>
          <p:nvPr/>
        </p:nvSpPr>
        <p:spPr>
          <a:xfrm>
            <a:off x="466139" y="3694834"/>
            <a:ext cx="7436890" cy="10434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EA001833-CEBB-D7B4-CDBE-91A54A88FBFA}"/>
              </a:ext>
            </a:extLst>
          </p:cNvPr>
          <p:cNvSpPr/>
          <p:nvPr/>
        </p:nvSpPr>
        <p:spPr>
          <a:xfrm>
            <a:off x="466139" y="2522716"/>
            <a:ext cx="7436890" cy="104344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D43444-12D5-6AEF-11E3-90AC24FD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5.5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Understøttelse af 6 års regel ved handlekommuneaftaler</a:t>
            </a:r>
            <a:br>
              <a:rPr lang="da-DK" dirty="0">
                <a:solidFill>
                  <a:schemeClr val="tx2"/>
                </a:solidFill>
              </a:rPr>
            </a:br>
            <a:br>
              <a:rPr lang="da-DK" dirty="0"/>
            </a:br>
            <a:endParaRPr lang="da-DK" sz="160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000BF8-6C7A-E345-899E-6DB5787917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5196" cy="3168650"/>
          </a:xfrm>
        </p:spPr>
        <p:txBody>
          <a:bodyPr/>
          <a:lstStyle/>
          <a:p>
            <a:pPr indent="0">
              <a:buNone/>
            </a:pPr>
            <a:r>
              <a:rPr lang="da-DK" dirty="0"/>
              <a:t>Fra release 5.4 (april) har det været muligt at registrere handlekommuneaftaler i KP.</a:t>
            </a:r>
          </a:p>
          <a:p>
            <a:pPr indent="0">
              <a:buNone/>
            </a:pPr>
            <a:r>
              <a:rPr lang="da-DK" dirty="0"/>
              <a:t>Fra release 5.5 (juni) bliver det muligt at registrere handlekommuneaftaler tilbage i tid, og dermed få registreret, hvis der var en handlekommuneaftale på tilkendelsestidspunktet for en borgers førtidspension.</a:t>
            </a:r>
          </a:p>
          <a:p>
            <a:pPr indent="0">
              <a:buNone/>
            </a:pPr>
            <a:r>
              <a:rPr lang="da-DK" dirty="0"/>
              <a:t>Dermed kan vi beregne 6 års reglen i disse sager korrekt.</a:t>
            </a:r>
          </a:p>
          <a:p>
            <a:pPr indent="0">
              <a:buNone/>
            </a:pPr>
            <a:r>
              <a:rPr lang="da-DK" b="1" dirty="0"/>
              <a:t>Før:</a:t>
            </a:r>
          </a:p>
          <a:p>
            <a:pPr indent="0">
              <a:buNone/>
            </a:pPr>
            <a:endParaRPr lang="da-DK" dirty="0"/>
          </a:p>
          <a:p>
            <a:pPr indent="0">
              <a:buNone/>
            </a:pPr>
            <a:endParaRPr lang="da-DK" dirty="0"/>
          </a:p>
          <a:p>
            <a:pPr indent="0">
              <a:buNone/>
            </a:pPr>
            <a:endParaRPr lang="da-DK" dirty="0"/>
          </a:p>
          <a:p>
            <a:pPr indent="0">
              <a:buNone/>
            </a:pPr>
            <a:r>
              <a:rPr lang="da-DK" b="1" dirty="0"/>
              <a:t>Efter:</a:t>
            </a:r>
          </a:p>
          <a:p>
            <a:pPr indent="0">
              <a:buNone/>
            </a:pPr>
            <a:endParaRPr lang="da-DK" dirty="0"/>
          </a:p>
          <a:p>
            <a:pPr indent="0">
              <a:buNone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6E172-F13E-1740-03A9-6A1A2199CC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33C93C5-00BE-7ED6-E855-13C05E97D282}"/>
              </a:ext>
            </a:extLst>
          </p:cNvPr>
          <p:cNvSpPr/>
          <p:nvPr/>
        </p:nvSpPr>
        <p:spPr>
          <a:xfrm>
            <a:off x="2971800" y="2730136"/>
            <a:ext cx="2116183" cy="97972"/>
          </a:xfrm>
          <a:prstGeom prst="rect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B - institutionsophold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DAEABE7-EDE8-8323-2FAE-5875B217141A}"/>
              </a:ext>
            </a:extLst>
          </p:cNvPr>
          <p:cNvSpPr/>
          <p:nvPr/>
        </p:nvSpPr>
        <p:spPr>
          <a:xfrm>
            <a:off x="5087983" y="2730182"/>
            <a:ext cx="2116183" cy="979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C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56D7098-9FFF-60C0-2B6B-454464B20FAA}"/>
              </a:ext>
            </a:extLst>
          </p:cNvPr>
          <p:cNvSpPr/>
          <p:nvPr/>
        </p:nvSpPr>
        <p:spPr>
          <a:xfrm>
            <a:off x="1754778" y="2723558"/>
            <a:ext cx="1217022" cy="111127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577D53A-B810-DAD6-E125-753AA550E1CA}"/>
              </a:ext>
            </a:extLst>
          </p:cNvPr>
          <p:cNvSpPr/>
          <p:nvPr/>
        </p:nvSpPr>
        <p:spPr>
          <a:xfrm>
            <a:off x="468310" y="2730136"/>
            <a:ext cx="1497649" cy="1045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b="1" dirty="0">
                <a:solidFill>
                  <a:schemeClr val="tx1"/>
                </a:solidFill>
                <a:latin typeface="Arial"/>
                <a:cs typeface="Arial"/>
              </a:rPr>
              <a:t>Bopælskommune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9627EF6-D2E0-B83E-ED0A-2DA50C047398}"/>
              </a:ext>
            </a:extLst>
          </p:cNvPr>
          <p:cNvSpPr/>
          <p:nvPr/>
        </p:nvSpPr>
        <p:spPr>
          <a:xfrm>
            <a:off x="2973981" y="2915191"/>
            <a:ext cx="2116183" cy="97972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652B518-A937-4378-BC7E-B2D57FB969CC}"/>
              </a:ext>
            </a:extLst>
          </p:cNvPr>
          <p:cNvSpPr/>
          <p:nvPr/>
        </p:nvSpPr>
        <p:spPr>
          <a:xfrm>
            <a:off x="5090164" y="2915237"/>
            <a:ext cx="2116183" cy="979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C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A6FF178-79B9-4F6E-533F-35AA68457171}"/>
              </a:ext>
            </a:extLst>
          </p:cNvPr>
          <p:cNvSpPr/>
          <p:nvPr/>
        </p:nvSpPr>
        <p:spPr>
          <a:xfrm>
            <a:off x="1756959" y="2908613"/>
            <a:ext cx="1217022" cy="111127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1CA678D-99BD-6A60-83EF-B7F93DD2E037}"/>
              </a:ext>
            </a:extLst>
          </p:cNvPr>
          <p:cNvSpPr/>
          <p:nvPr/>
        </p:nvSpPr>
        <p:spPr>
          <a:xfrm>
            <a:off x="470491" y="2915191"/>
            <a:ext cx="1497649" cy="1045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b="1" dirty="0">
                <a:solidFill>
                  <a:schemeClr val="tx1"/>
                </a:solidFill>
                <a:latin typeface="Arial"/>
                <a:cs typeface="Arial"/>
              </a:rPr>
              <a:t>Handlekommune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96992F3-CF61-B051-1CCF-F13E7542E18A}"/>
              </a:ext>
            </a:extLst>
          </p:cNvPr>
          <p:cNvSpPr/>
          <p:nvPr/>
        </p:nvSpPr>
        <p:spPr>
          <a:xfrm>
            <a:off x="5997307" y="3100293"/>
            <a:ext cx="1194531" cy="979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C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7AD88C5-A686-9693-5DF8-20597C246885}"/>
              </a:ext>
            </a:extLst>
          </p:cNvPr>
          <p:cNvSpPr/>
          <p:nvPr/>
        </p:nvSpPr>
        <p:spPr>
          <a:xfrm>
            <a:off x="1752607" y="3093669"/>
            <a:ext cx="1217022" cy="111127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86D4BD7-C4D7-C38D-FC84-8F0CE62CCC31}"/>
              </a:ext>
            </a:extLst>
          </p:cNvPr>
          <p:cNvSpPr/>
          <p:nvPr/>
        </p:nvSpPr>
        <p:spPr>
          <a:xfrm>
            <a:off x="466139" y="3100247"/>
            <a:ext cx="1497649" cy="1045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b="1" dirty="0">
                <a:solidFill>
                  <a:schemeClr val="tx1"/>
                </a:solidFill>
                <a:latin typeface="Arial"/>
                <a:cs typeface="Arial"/>
              </a:rPr>
              <a:t>Finansieringskommune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7CDF432C-C4F5-81AB-DA25-69BF1C642EB7}"/>
              </a:ext>
            </a:extLst>
          </p:cNvPr>
          <p:cNvCxnSpPr/>
          <p:nvPr/>
        </p:nvCxnSpPr>
        <p:spPr bwMode="auto">
          <a:xfrm>
            <a:off x="3259183" y="2668019"/>
            <a:ext cx="0" cy="507952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kstfelt 18">
            <a:extLst>
              <a:ext uri="{FF2B5EF4-FFF2-40B4-BE49-F238E27FC236}">
                <a16:creationId xmlns:a16="http://schemas.microsoft.com/office/drawing/2014/main" id="{CA4C6743-C4EF-8A39-C5D8-8CDBD6CB075C}"/>
              </a:ext>
            </a:extLst>
          </p:cNvPr>
          <p:cNvSpPr txBox="1"/>
          <p:nvPr/>
        </p:nvSpPr>
        <p:spPr>
          <a:xfrm>
            <a:off x="2649276" y="2461484"/>
            <a:ext cx="1232872" cy="1224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b="1" dirty="0">
                <a:latin typeface="Helvetica" pitchFamily="2" charset="0"/>
                <a:cs typeface="Arial"/>
              </a:rPr>
              <a:t>Tilkendt FØP af A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D8B9F304-1C73-00C7-8B45-11DB68EAE8FC}"/>
              </a:ext>
            </a:extLst>
          </p:cNvPr>
          <p:cNvSpPr/>
          <p:nvPr/>
        </p:nvSpPr>
        <p:spPr>
          <a:xfrm>
            <a:off x="5085812" y="3100247"/>
            <a:ext cx="913314" cy="97972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 6 års regel</a:t>
            </a:r>
          </a:p>
        </p:txBody>
      </p: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B48F69D6-F0F0-36DF-31D1-83518E5D88E0}"/>
              </a:ext>
            </a:extLst>
          </p:cNvPr>
          <p:cNvCxnSpPr>
            <a:cxnSpLocks/>
          </p:cNvCxnSpPr>
          <p:nvPr/>
        </p:nvCxnSpPr>
        <p:spPr bwMode="auto">
          <a:xfrm flipV="1">
            <a:off x="3259183" y="3500844"/>
            <a:ext cx="2738124" cy="657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 type="triangle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" name="Tekstfelt 22">
            <a:extLst>
              <a:ext uri="{FF2B5EF4-FFF2-40B4-BE49-F238E27FC236}">
                <a16:creationId xmlns:a16="http://schemas.microsoft.com/office/drawing/2014/main" id="{52D5040F-6B8F-6FDA-733B-3EA05895B2EE}"/>
              </a:ext>
            </a:extLst>
          </p:cNvPr>
          <p:cNvSpPr txBox="1"/>
          <p:nvPr/>
        </p:nvSpPr>
        <p:spPr>
          <a:xfrm>
            <a:off x="3713899" y="3322050"/>
            <a:ext cx="1232872" cy="1224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b="1" dirty="0">
                <a:latin typeface="Helvetica" pitchFamily="2" charset="0"/>
                <a:cs typeface="Arial"/>
              </a:rPr>
              <a:t>6 års regel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D1454422-EB71-275E-EF0B-BB8429CF2906}"/>
              </a:ext>
            </a:extLst>
          </p:cNvPr>
          <p:cNvSpPr/>
          <p:nvPr/>
        </p:nvSpPr>
        <p:spPr>
          <a:xfrm>
            <a:off x="466139" y="3402868"/>
            <a:ext cx="1497649" cy="1045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b="1" dirty="0">
                <a:solidFill>
                  <a:schemeClr val="tx1"/>
                </a:solidFill>
                <a:latin typeface="Arial"/>
                <a:cs typeface="Arial"/>
              </a:rPr>
              <a:t>6 års regel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6F6AC285-0EB4-A567-C6A2-D4EC01B4405E}"/>
              </a:ext>
            </a:extLst>
          </p:cNvPr>
          <p:cNvSpPr/>
          <p:nvPr/>
        </p:nvSpPr>
        <p:spPr>
          <a:xfrm>
            <a:off x="2971800" y="3902254"/>
            <a:ext cx="2116183" cy="97972"/>
          </a:xfrm>
          <a:prstGeom prst="rect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B - institutionsophold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420E3C2-3105-D794-6C27-1B653C02A575}"/>
              </a:ext>
            </a:extLst>
          </p:cNvPr>
          <p:cNvSpPr/>
          <p:nvPr/>
        </p:nvSpPr>
        <p:spPr>
          <a:xfrm>
            <a:off x="4946771" y="4006803"/>
            <a:ext cx="3217515" cy="1043444"/>
          </a:xfrm>
          <a:prstGeom prst="ellipse">
            <a:avLst/>
          </a:prstGeom>
          <a:noFill/>
          <a:ln w="793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1A8ABC57-8242-4A24-696D-57D2F88F58CD}"/>
              </a:ext>
            </a:extLst>
          </p:cNvPr>
          <p:cNvSpPr/>
          <p:nvPr/>
        </p:nvSpPr>
        <p:spPr>
          <a:xfrm>
            <a:off x="5087983" y="3902300"/>
            <a:ext cx="2116183" cy="979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C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E7D4C31A-12EA-428B-1683-C6C7E44B41A3}"/>
              </a:ext>
            </a:extLst>
          </p:cNvPr>
          <p:cNvSpPr/>
          <p:nvPr/>
        </p:nvSpPr>
        <p:spPr>
          <a:xfrm>
            <a:off x="1754778" y="3895676"/>
            <a:ext cx="1217022" cy="111127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3997AB54-6B32-889E-7837-9529EE8D1D61}"/>
              </a:ext>
            </a:extLst>
          </p:cNvPr>
          <p:cNvSpPr/>
          <p:nvPr/>
        </p:nvSpPr>
        <p:spPr>
          <a:xfrm>
            <a:off x="468310" y="3902254"/>
            <a:ext cx="1497649" cy="1045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b="1" dirty="0">
                <a:solidFill>
                  <a:schemeClr val="tx1"/>
                </a:solidFill>
                <a:latin typeface="Arial"/>
                <a:cs typeface="Arial"/>
              </a:rPr>
              <a:t>Bopælskommune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FE3F994D-688B-F53D-CD3F-6820551DFF9B}"/>
              </a:ext>
            </a:extLst>
          </p:cNvPr>
          <p:cNvSpPr/>
          <p:nvPr/>
        </p:nvSpPr>
        <p:spPr>
          <a:xfrm>
            <a:off x="2973981" y="4087309"/>
            <a:ext cx="2116183" cy="97972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AFDBFFC0-9DA8-BA10-4B4B-D28EFB84FDD7}"/>
              </a:ext>
            </a:extLst>
          </p:cNvPr>
          <p:cNvSpPr/>
          <p:nvPr/>
        </p:nvSpPr>
        <p:spPr>
          <a:xfrm>
            <a:off x="5090164" y="4087355"/>
            <a:ext cx="2116183" cy="979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C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41E3C80D-15DE-D5AA-0B40-AFDA2E772296}"/>
              </a:ext>
            </a:extLst>
          </p:cNvPr>
          <p:cNvSpPr/>
          <p:nvPr/>
        </p:nvSpPr>
        <p:spPr>
          <a:xfrm>
            <a:off x="1756959" y="4080731"/>
            <a:ext cx="1217022" cy="111127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1A865673-5998-007B-0717-90A9681157F0}"/>
              </a:ext>
            </a:extLst>
          </p:cNvPr>
          <p:cNvSpPr/>
          <p:nvPr/>
        </p:nvSpPr>
        <p:spPr>
          <a:xfrm>
            <a:off x="470491" y="4087309"/>
            <a:ext cx="1497649" cy="1045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b="1" dirty="0">
                <a:solidFill>
                  <a:schemeClr val="tx1"/>
                </a:solidFill>
                <a:latin typeface="Arial"/>
                <a:cs typeface="Arial"/>
              </a:rPr>
              <a:t>Handlekommune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E6A7F8BA-2363-3E7A-5727-083CEAEFDD93}"/>
              </a:ext>
            </a:extLst>
          </p:cNvPr>
          <p:cNvSpPr/>
          <p:nvPr/>
        </p:nvSpPr>
        <p:spPr>
          <a:xfrm>
            <a:off x="1752607" y="4265787"/>
            <a:ext cx="1217022" cy="111127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7921521F-45AE-E497-E1E7-A965554E0A56}"/>
              </a:ext>
            </a:extLst>
          </p:cNvPr>
          <p:cNvSpPr/>
          <p:nvPr/>
        </p:nvSpPr>
        <p:spPr>
          <a:xfrm>
            <a:off x="466139" y="4272365"/>
            <a:ext cx="1497649" cy="1045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b="1" dirty="0">
                <a:solidFill>
                  <a:schemeClr val="tx1"/>
                </a:solidFill>
                <a:latin typeface="Arial"/>
                <a:cs typeface="Arial"/>
              </a:rPr>
              <a:t>Finansieringskommune</a:t>
            </a:r>
          </a:p>
        </p:txBody>
      </p:sp>
      <p:cxnSp>
        <p:nvCxnSpPr>
          <p:cNvPr id="42" name="Lige forbindelse 41">
            <a:extLst>
              <a:ext uri="{FF2B5EF4-FFF2-40B4-BE49-F238E27FC236}">
                <a16:creationId xmlns:a16="http://schemas.microsoft.com/office/drawing/2014/main" id="{2ADD047E-194B-FEE9-A031-1C0F3372AA20}"/>
              </a:ext>
            </a:extLst>
          </p:cNvPr>
          <p:cNvCxnSpPr/>
          <p:nvPr/>
        </p:nvCxnSpPr>
        <p:spPr bwMode="auto">
          <a:xfrm>
            <a:off x="3259183" y="3840137"/>
            <a:ext cx="0" cy="507952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kstfelt 42">
            <a:extLst>
              <a:ext uri="{FF2B5EF4-FFF2-40B4-BE49-F238E27FC236}">
                <a16:creationId xmlns:a16="http://schemas.microsoft.com/office/drawing/2014/main" id="{2A654EBE-9D70-34B3-EF89-F10A1DFD6550}"/>
              </a:ext>
            </a:extLst>
          </p:cNvPr>
          <p:cNvSpPr txBox="1"/>
          <p:nvPr/>
        </p:nvSpPr>
        <p:spPr>
          <a:xfrm>
            <a:off x="2649276" y="3633602"/>
            <a:ext cx="1232872" cy="1224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b="1" dirty="0">
                <a:latin typeface="Helvetica" pitchFamily="2" charset="0"/>
                <a:cs typeface="Arial"/>
              </a:rPr>
              <a:t>Tilkendt FØP af A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F7B05B61-7D7E-7E92-78CD-61A7FA3E0B39}"/>
              </a:ext>
            </a:extLst>
          </p:cNvPr>
          <p:cNvSpPr/>
          <p:nvPr/>
        </p:nvSpPr>
        <p:spPr>
          <a:xfrm>
            <a:off x="5085811" y="4272365"/>
            <a:ext cx="2101229" cy="97972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 6 års regel</a:t>
            </a:r>
          </a:p>
        </p:txBody>
      </p:sp>
      <p:cxnSp>
        <p:nvCxnSpPr>
          <p:cNvPr id="45" name="Lige pilforbindelse 44">
            <a:extLst>
              <a:ext uri="{FF2B5EF4-FFF2-40B4-BE49-F238E27FC236}">
                <a16:creationId xmlns:a16="http://schemas.microsoft.com/office/drawing/2014/main" id="{801C6514-AF12-AE9E-CE97-23765C7973BA}"/>
              </a:ext>
            </a:extLst>
          </p:cNvPr>
          <p:cNvCxnSpPr>
            <a:cxnSpLocks/>
          </p:cNvCxnSpPr>
          <p:nvPr/>
        </p:nvCxnSpPr>
        <p:spPr bwMode="auto">
          <a:xfrm flipV="1">
            <a:off x="5085812" y="4659790"/>
            <a:ext cx="2738124" cy="657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 type="triangle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6" name="Tekstfelt 45">
            <a:extLst>
              <a:ext uri="{FF2B5EF4-FFF2-40B4-BE49-F238E27FC236}">
                <a16:creationId xmlns:a16="http://schemas.microsoft.com/office/drawing/2014/main" id="{7EA32AD4-301D-C95F-F930-0B6419C3F125}"/>
              </a:ext>
            </a:extLst>
          </p:cNvPr>
          <p:cNvSpPr txBox="1"/>
          <p:nvPr/>
        </p:nvSpPr>
        <p:spPr>
          <a:xfrm>
            <a:off x="5954169" y="4494168"/>
            <a:ext cx="1232872" cy="1224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b="1" dirty="0">
                <a:latin typeface="Helvetica" pitchFamily="2" charset="0"/>
                <a:cs typeface="Arial"/>
              </a:rPr>
              <a:t>6 års regel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1D787CE5-BAF1-95A3-8D50-7955062FF960}"/>
              </a:ext>
            </a:extLst>
          </p:cNvPr>
          <p:cNvSpPr/>
          <p:nvPr/>
        </p:nvSpPr>
        <p:spPr>
          <a:xfrm>
            <a:off x="466139" y="4574986"/>
            <a:ext cx="1497649" cy="1045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b="1" dirty="0">
                <a:solidFill>
                  <a:schemeClr val="tx1"/>
                </a:solidFill>
                <a:latin typeface="Arial"/>
                <a:cs typeface="Arial"/>
              </a:rPr>
              <a:t>6 års regel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B9BD9988-0D05-2375-FD52-E084861EBECC}"/>
              </a:ext>
            </a:extLst>
          </p:cNvPr>
          <p:cNvSpPr/>
          <p:nvPr/>
        </p:nvSpPr>
        <p:spPr>
          <a:xfrm>
            <a:off x="2969629" y="4272365"/>
            <a:ext cx="2116183" cy="97972"/>
          </a:xfrm>
          <a:prstGeom prst="rect">
            <a:avLst/>
          </a:prstGeom>
          <a:solidFill>
            <a:srgbClr val="E3061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 - institutionsregel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74AFD6C-DF6C-D05A-3F2F-75570D41B6A2}"/>
              </a:ext>
            </a:extLst>
          </p:cNvPr>
          <p:cNvSpPr/>
          <p:nvPr/>
        </p:nvSpPr>
        <p:spPr>
          <a:xfrm>
            <a:off x="2969629" y="3100247"/>
            <a:ext cx="2116183" cy="97972"/>
          </a:xfrm>
          <a:prstGeom prst="rect">
            <a:avLst/>
          </a:prstGeom>
          <a:solidFill>
            <a:srgbClr val="E3061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900" b="1" dirty="0">
                <a:latin typeface="Arial"/>
                <a:cs typeface="Arial"/>
              </a:rPr>
              <a:t>A - institutionsregel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D08B104F-B6F0-B605-4D5A-75B18DA613E1}"/>
              </a:ext>
            </a:extLst>
          </p:cNvPr>
          <p:cNvSpPr txBox="1"/>
          <p:nvPr/>
        </p:nvSpPr>
        <p:spPr>
          <a:xfrm>
            <a:off x="4706534" y="17914"/>
            <a:ext cx="4399366" cy="742813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r>
              <a:rPr lang="da-DK" sz="1400" dirty="0"/>
              <a:t>Se eller gense evt. præsentation fra statusmøde uge 20: </a:t>
            </a:r>
            <a:r>
              <a:rPr lang="da-DK" sz="1400" dirty="0">
                <a:hlinkClick r:id="rId2"/>
              </a:rPr>
              <a:t>Understøttelse af 6-årsregel ved handlekommuneaftaler - Relateret release 5.5 d. 24.06.25</a:t>
            </a:r>
            <a:endParaRPr lang="da-DK" sz="1050" dirty="0"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89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E4E7B2-1C24-4B49-4C10-ADD6854B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Start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77A3C8D-28AC-F940-E74D-5E21852DAE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BEA0AE-ADD6-4F27-8A2F-90CD7AE36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645" y="2663440"/>
            <a:ext cx="608707" cy="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28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C1478-9693-B8D4-9512-5DFE91D7B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7ECD-B37F-C1DE-34D5-BCB7CFD5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5.5 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Oplysninger fra CPR og UDK bliver længere i KP</a:t>
            </a:r>
            <a:br>
              <a:rPr lang="da-DK" dirty="0"/>
            </a:br>
            <a:endParaRPr lang="da-DK" sz="160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91536D-2F52-738F-DC16-AA1A2A67E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Oplysninger fra CPR og UDK vil først blive minimeret (slettet) ved udgangen af måneden efter at borgerens sidste sag lukkes (fx sidste sag lukker 15. juni. Oplysninger minimeres 31. juli). </a:t>
            </a:r>
          </a:p>
          <a:p>
            <a:pPr indent="0">
              <a:buNone/>
            </a:pPr>
            <a:r>
              <a:rPr lang="da-DK" dirty="0"/>
              <a:t>Husk at kommunens sager opbevares indtil de kasseres flere års senere.</a:t>
            </a:r>
          </a:p>
          <a:p>
            <a:r>
              <a:rPr lang="da-DK" dirty="0"/>
              <a:t>Indtil oplysningerne bliver minimeret opretholdes abonnementer hos CPR og UDK, så oplysningerne bliver holdt opdateret.</a:t>
            </a:r>
          </a:p>
          <a:p>
            <a:pPr indent="0">
              <a:buNone/>
            </a:pPr>
            <a:endParaRPr lang="da-DK" dirty="0"/>
          </a:p>
          <a:p>
            <a:pPr indent="0">
              <a:buNone/>
            </a:pPr>
            <a:r>
              <a:rPr lang="da-DK" dirty="0"/>
              <a:t>Dvs.:</a:t>
            </a:r>
          </a:p>
          <a:p>
            <a:pPr indent="0">
              <a:buNone/>
            </a:pPr>
            <a:r>
              <a:rPr lang="da-DK" dirty="0"/>
              <a:t>+ Der er ikke længere risiko for at se CPR-oplysninger i Personoverblikket, der ikke er opdateret</a:t>
            </a:r>
          </a:p>
          <a:p>
            <a:pPr indent="0">
              <a:buNone/>
            </a:pPr>
            <a:r>
              <a:rPr lang="da-DK" dirty="0"/>
              <a:t>+ Der kan ikke længere opstå situationen, hvor en borger efter en periode uden sager dukker op i en ny bopælskommune, men handleansvaret ”hænger” i den sidst kendte bopælskommune. (Med mindre der ligger en handlekommuneaftale, som ikke er udløbet.)</a:t>
            </a:r>
          </a:p>
          <a:p>
            <a:pPr indent="0">
              <a:buNone/>
            </a:pPr>
            <a:r>
              <a:rPr lang="da-DK" dirty="0"/>
              <a:t>+ Borgeren vil ikke fremstå som ukendt (fx ifm. indlæsning af træk) bare fordi deres seneste sag lukkede i sidste uge.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681331A-85AE-E8F8-6B22-1FFAC81D2D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5.5 – 24. juni 2025</a:t>
            </a:r>
          </a:p>
        </p:txBody>
      </p:sp>
    </p:spTree>
    <p:extLst>
      <p:ext uri="{BB962C8B-B14F-4D97-AF65-F5344CB8AC3E}">
        <p14:creationId xmlns:p14="http://schemas.microsoft.com/office/powerpoint/2010/main" val="33777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F8F8D-E7EC-CBFE-F79A-718246391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person, Ansigt, tøj, smil&#10;&#10;Automatisk genereret beskrivelse">
            <a:extLst>
              <a:ext uri="{FF2B5EF4-FFF2-40B4-BE49-F238E27FC236}">
                <a16:creationId xmlns:a16="http://schemas.microsoft.com/office/drawing/2014/main" id="{81C8A405-6FF2-0FE4-2004-08B6E3DED5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59485BD-9A95-0066-AEA8-4F4E7E552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2294868"/>
            <a:ext cx="5904656" cy="841796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Spørgsmål?</a:t>
            </a:r>
            <a:br>
              <a:rPr lang="da-DK" dirty="0">
                <a:solidFill>
                  <a:schemeClr val="tx1"/>
                </a:solidFill>
              </a:rPr>
            </a:br>
            <a:r>
              <a:rPr lang="da-DK" dirty="0">
                <a:solidFill>
                  <a:schemeClr val="tx1"/>
                </a:solidFill>
              </a:rPr>
              <a:t>Input?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0AA1302-ECB5-A19F-3353-4BE924A5C6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4886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368A0-7C8D-96C8-81F8-6CA2DB2A0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B4C20-DF17-DA06-3A0A-752394E4D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Emne 1: </a:t>
            </a:r>
            <a:r>
              <a:rPr lang="da-DK" sz="3200" dirty="0"/>
              <a:t>Sådan tog Aalborg kommune </a:t>
            </a:r>
            <a:r>
              <a:rPr lang="da-DK" sz="3200" dirty="0" err="1"/>
              <a:t>eFaktura</a:t>
            </a:r>
            <a:r>
              <a:rPr lang="da-DK" sz="3200" dirty="0"/>
              <a:t> i brug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DE59202-E45B-D6DD-9C2E-EAB02DE968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6220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AB564479-94F9-179D-8120-0F2BF94D82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C2BD879-0EE4-DACC-5C9F-304FB29F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Fakturatotaler og forventet </a:t>
            </a:r>
            <a:r>
              <a:rPr lang="da-DK" dirty="0" err="1"/>
              <a:t>egenandel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F2A3B24-1539-AB49-981C-6176353E4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1100" dirty="0"/>
              <a:t>Pba brugervenlighedstest er ”Behandle </a:t>
            </a:r>
            <a:r>
              <a:rPr lang="da-DK" sz="1100" dirty="0" err="1"/>
              <a:t>eFaktura</a:t>
            </a:r>
            <a:r>
              <a:rPr lang="da-DK" sz="1100" dirty="0"/>
              <a:t>” justeret: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dirty="0"/>
              <a:t>Angivelse af både brutto- og nettototal for faktura og betalingsgrupper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dirty="0"/>
              <a:t>Forventet </a:t>
            </a:r>
            <a:r>
              <a:rPr lang="da-DK" sz="1100" dirty="0" err="1"/>
              <a:t>egenandel</a:t>
            </a:r>
            <a:endParaRPr lang="da-DK" sz="1100" dirty="0"/>
          </a:p>
          <a:p>
            <a:endParaRPr lang="da-DK" sz="1100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FB12D93-E8A0-EC26-E108-D91D3584F2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err="1"/>
              <a:t>eFaktura</a:t>
            </a:r>
            <a:r>
              <a:rPr lang="da-DK" dirty="0"/>
              <a:t> ”patch release” d. 20.5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1A1E663-504E-635F-F971-D59AA84A3F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3468873-7324-4A56-6507-05B20EC67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2" y="1203599"/>
            <a:ext cx="4606629" cy="27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47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C18EA-DE6A-35F2-0664-CDB3A3F54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6550BB68-8335-B7C9-6563-BDD6059E74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4D816A5-E2AB-C7A0-0FC7-1534C670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Uhensigsmæssighed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Løses i aften d. 12.06</a:t>
            </a:r>
            <a:endParaRPr lang="da-DK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9E182BC-DD4D-8135-F6FA-7C82EE961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1100" dirty="0"/>
              <a:t>Der har også vist sig en uhensigtsmæssighed for </a:t>
            </a:r>
            <a:r>
              <a:rPr lang="da-DK" sz="1100" dirty="0" err="1"/>
              <a:t>eFakturaer</a:t>
            </a:r>
            <a:r>
              <a:rPr lang="da-DK" sz="1100" dirty="0"/>
              <a:t>, som ikke har præcis én negativ fakturalinjer: </a:t>
            </a:r>
          </a:p>
          <a:p>
            <a:r>
              <a:rPr lang="da-DK" sz="1100" strike="sngStrike" dirty="0"/>
              <a:t>Hvis der er forskel mellem </a:t>
            </a:r>
            <a:r>
              <a:rPr lang="da-DK" sz="1100" strike="sngStrike" dirty="0" err="1"/>
              <a:t>eFakturaens</a:t>
            </a:r>
            <a:r>
              <a:rPr lang="da-DK" sz="1100" strike="sngStrike" dirty="0"/>
              <a:t> angivelse af og KPs forventning til egenbetalingen, og fakturatotalbeløbet kan godkendes, skal feltet ”Egenbetaling (herunder sygeforsikring)” udfyldes: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strike="sngStrike" dirty="0"/>
              <a:t>med 0, hvis der ikke er en negativ fakturalinjer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strike="sngStrike" dirty="0"/>
              <a:t>med summen af negative fakturalinjer, hvis der er flere</a:t>
            </a:r>
          </a:p>
          <a:p>
            <a:r>
              <a:rPr lang="da-DK" sz="1100" strike="sngStrike" dirty="0"/>
              <a:t>Alternativt kan I altid tage bruttototal og trække nettototal fra.</a:t>
            </a:r>
          </a:p>
          <a:p>
            <a:r>
              <a:rPr lang="da-DK" sz="1100" dirty="0"/>
              <a:t>Vi har bl.a. skrevet om ovenstående i nedenstående implementeringsmail (dobbeltklik):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A64AFC3-8680-2E00-B6CC-6B8561851F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err="1"/>
              <a:t>eFaktura</a:t>
            </a:r>
            <a:r>
              <a:rPr lang="da-DK" dirty="0"/>
              <a:t> ”patch release” d. 20.5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C1E7FE5-2E0D-9CD4-3FF0-3A57E7ADB2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35EC3912-3258-F017-46EF-BFF395B5B6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407411"/>
              </p:ext>
            </p:extLst>
          </p:nvPr>
        </p:nvGraphicFramePr>
        <p:xfrm>
          <a:off x="4758110" y="4421188"/>
          <a:ext cx="41656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kke-Shell-objekt" showAsIcon="1" r:id="rId2" imgW="4165797" imgH="526962" progId="Package">
                  <p:embed/>
                </p:oleObj>
              </mc:Choice>
              <mc:Fallback>
                <p:oleObj name="Pakke-Shell-objekt" showAsIcon="1" r:id="rId2" imgW="4165797" imgH="526962" progId="Package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35EC3912-3258-F017-46EF-BFF395B5B6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58110" y="4421188"/>
                        <a:ext cx="4165600" cy="52705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38100"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lede 9" descr="billede">
            <a:extLst>
              <a:ext uri="{FF2B5EF4-FFF2-40B4-BE49-F238E27FC236}">
                <a16:creationId xmlns:a16="http://schemas.microsoft.com/office/drawing/2014/main" id="{822089F8-CBF0-1A52-ABDF-4FE8BD1D3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6" r="16972" b="1190"/>
          <a:stretch/>
        </p:blipFill>
        <p:spPr bwMode="auto">
          <a:xfrm>
            <a:off x="151813" y="1771063"/>
            <a:ext cx="4708318" cy="610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Billede 11" descr="billede">
            <a:extLst>
              <a:ext uri="{FF2B5EF4-FFF2-40B4-BE49-F238E27FC236}">
                <a16:creationId xmlns:a16="http://schemas.microsoft.com/office/drawing/2014/main" id="{31938B9C-808C-D883-E65C-BF7A486A2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5349" y="2738623"/>
            <a:ext cx="5745480" cy="1460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61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79D8C-0708-07BD-BAA1-327893DA9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Er KP blevet bedre til at finde CPR-numre?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4018425-C24F-E1C1-F1D9-B8AFC3EE98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1400" dirty="0"/>
              <a:t>Forbedringen af KPs evne til at finde CPR på </a:t>
            </a:r>
            <a:r>
              <a:rPr lang="da-DK" sz="1400" dirty="0" err="1"/>
              <a:t>eFakturaer</a:t>
            </a:r>
            <a:r>
              <a:rPr lang="da-DK" sz="1400" dirty="0"/>
              <a:t> er gennemført med en ændring d. 20. maj om aftenen. </a:t>
            </a:r>
          </a:p>
          <a:p>
            <a:endParaRPr lang="da-DK" sz="1400" dirty="0"/>
          </a:p>
          <a:p>
            <a:r>
              <a:rPr lang="da-DK" sz="1400" dirty="0"/>
              <a:t>4 dage op mod ”patch releasen” kunne KP ikke finde CPR på 229 af i alt 735 </a:t>
            </a:r>
            <a:r>
              <a:rPr lang="da-DK" sz="1400" dirty="0" err="1"/>
              <a:t>eFakturaer</a:t>
            </a:r>
            <a:r>
              <a:rPr lang="da-DK" sz="1400" dirty="0"/>
              <a:t>. (Godt 30%)</a:t>
            </a:r>
          </a:p>
          <a:p>
            <a:endParaRPr lang="da-DK" sz="1400" dirty="0"/>
          </a:p>
          <a:p>
            <a:r>
              <a:rPr lang="da-DK" sz="1400" dirty="0"/>
              <a:t>4 dage efter kunne KP ikke finde CPR på 8 ud af 435 </a:t>
            </a:r>
            <a:r>
              <a:rPr lang="da-DK" sz="1400" dirty="0" err="1"/>
              <a:t>eFakturaer</a:t>
            </a:r>
            <a:r>
              <a:rPr lang="da-DK" sz="1400" dirty="0"/>
              <a:t>. (Knap 2 %)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CBFC217-8D56-7313-9C3A-3C8F51B35D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err="1"/>
              <a:t>eFaktura</a:t>
            </a:r>
            <a:r>
              <a:rPr lang="da-DK" dirty="0"/>
              <a:t> ”patch release” d. 20.5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BC59786-F990-8FBE-3D0C-D0FCE46F18AC}"/>
              </a:ext>
            </a:extLst>
          </p:cNvPr>
          <p:cNvSpPr txBox="1"/>
          <p:nvPr/>
        </p:nvSpPr>
        <p:spPr>
          <a:xfrm>
            <a:off x="4572000" y="5143500"/>
            <a:ext cx="4572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900">
                <a:hlinkClick r:id="rId2" tooltip="https://bytelearning.blogspot.com/2016/02/"/>
              </a:rPr>
              <a:t>Dette billede</a:t>
            </a:r>
            <a:r>
              <a:rPr lang="da-DK" sz="900"/>
              <a:t> efter Ukendt forfatter er licenseret under </a:t>
            </a:r>
            <a:r>
              <a:rPr lang="da-DK" sz="900">
                <a:hlinkClick r:id="rId3" tooltip="https://creativecommons.org/licenses/by-sa/3.0/"/>
              </a:rPr>
              <a:t>CC BY-SA</a:t>
            </a:r>
            <a:endParaRPr lang="da-DK" sz="900"/>
          </a:p>
        </p:txBody>
      </p:sp>
      <p:pic>
        <p:nvPicPr>
          <p:cNvPr id="12" name="Billede 11" descr="Et billede, der indeholder clipart, tegneserie, illustration/afbildning, design&#10;&#10;Indhold genereret af kunstig intelligens kan være forkert.">
            <a:extLst>
              <a:ext uri="{FF2B5EF4-FFF2-40B4-BE49-F238E27FC236}">
                <a16:creationId xmlns:a16="http://schemas.microsoft.com/office/drawing/2014/main" id="{B0F4D3FB-6723-D643-2804-AA3FBD32C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p:blipFill>
        <p:spPr>
          <a:xfrm>
            <a:off x="4572000" y="690765"/>
            <a:ext cx="4572000" cy="389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6A34D4C-D42D-113C-9E2A-E67C180D3F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3654578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7305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7779A-BDE1-F311-A411-DEBFB610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Sådan tog vi </a:t>
            </a:r>
            <a:r>
              <a:rPr lang="da-DK" dirty="0" err="1"/>
              <a:t>eFaktura</a:t>
            </a:r>
            <a:r>
              <a:rPr lang="da-DK" dirty="0"/>
              <a:t> i brug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D60D51E-7532-5306-A6E3-34E03FB08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4103687" cy="316865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da-DK" b="1" dirty="0"/>
              <a:t>Irma Balser</a:t>
            </a:r>
            <a:r>
              <a:rPr lang="da-DK" sz="1100" b="1" dirty="0"/>
              <a:t> faglig koordinator, Aalborg Kommune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dirty="0"/>
              <a:t>Vi valgte fra start at tage KP fuldt i brug - også </a:t>
            </a:r>
            <a:r>
              <a:rPr lang="da-DK" dirty="0" err="1"/>
              <a:t>eFaktura</a:t>
            </a:r>
            <a:endParaRPr lang="da-DK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dirty="0"/>
              <a:t>Fordel med kun ét system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dirty="0"/>
              <a:t>Pilotkommune på </a:t>
            </a:r>
            <a:r>
              <a:rPr lang="da-DK" dirty="0" err="1"/>
              <a:t>eFaktura</a:t>
            </a:r>
            <a:r>
              <a:rPr lang="da-DK" dirty="0"/>
              <a:t>. Opsætning, opgaver og fejlrettelser i starten. Automatiseringsgevinst: Nu kører omkring 300-400 fakturaer igennem automatisk hver måned</a:t>
            </a:r>
            <a:endParaRPr lang="da-DK" sz="1100" dirty="0"/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dirty="0"/>
              <a:t>Helt fortrolige med brug af </a:t>
            </a:r>
            <a:r>
              <a:rPr lang="da-DK" dirty="0" err="1"/>
              <a:t>eFaktura</a:t>
            </a:r>
            <a:r>
              <a:rPr lang="da-DK" dirty="0"/>
              <a:t> efter ca. 2 måneder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dirty="0"/>
              <a:t>Alle leverandører kom tidligt ind i KP. Samme</a:t>
            </a:r>
            <a:r>
              <a:rPr lang="da-DK" sz="1100" dirty="0"/>
              <a:t> EAN-nummer til alle.</a:t>
            </a:r>
            <a:br>
              <a:rPr lang="da-DK" sz="1100" dirty="0"/>
            </a:br>
            <a:endParaRPr lang="da-DK" sz="1100" dirty="0"/>
          </a:p>
          <a:p>
            <a:pPr marL="171450" lvl="0" indent="-1714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da-DK" dirty="0"/>
              <a:t>Læg en fælles kurs fra start</a:t>
            </a:r>
          </a:p>
          <a:p>
            <a:pPr marL="171450" lvl="0" indent="-1714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da-DK" kern="100" dirty="0"/>
              <a:t>Brug KLIK-opgaverne til at lære</a:t>
            </a:r>
          </a:p>
          <a:p>
            <a:pPr marL="171450" lvl="0" indent="-1714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da-DK" kern="100" dirty="0"/>
              <a:t>Tag stilling til hvordan opsætningen skal være</a:t>
            </a:r>
          </a:p>
          <a:p>
            <a:pPr marL="171450" lvl="0" indent="-1714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da-DK" kern="100" dirty="0">
                <a:effectLst/>
              </a:rPr>
              <a:t>Få overblik over snitflader (fx økonomi) og involver andre fx it-afdelingen.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8AB95E-BB1B-EA97-DD2A-FCDC2D511D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900" dirty="0"/>
              <a:t>Sådan tog Aalborg kommune </a:t>
            </a:r>
            <a:r>
              <a:rPr lang="da-DK" sz="900" dirty="0" err="1"/>
              <a:t>eFaktura</a:t>
            </a:r>
            <a:r>
              <a:rPr lang="da-DK" sz="900" dirty="0"/>
              <a:t> i brug</a:t>
            </a:r>
          </a:p>
        </p:txBody>
      </p:sp>
      <p:pic>
        <p:nvPicPr>
          <p:cNvPr id="11" name="Pladsholder til billede 10" descr="Et billede, der indeholder person, tøj, indendørs, computer&#10;&#10;Indhold genereret af kunstig intelligens kan være forkert.">
            <a:extLst>
              <a:ext uri="{FF2B5EF4-FFF2-40B4-BE49-F238E27FC236}">
                <a16:creationId xmlns:a16="http://schemas.microsoft.com/office/drawing/2014/main" id="{4E43B42E-51A0-F0C9-74C7-1714C4777C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9788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05379-D92C-FF49-9470-1446FAFE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8554917" cy="647973"/>
          </a:xfrm>
        </p:spPr>
        <p:txBody>
          <a:bodyPr/>
          <a:lstStyle/>
          <a:p>
            <a:r>
              <a:rPr lang="da-DK" sz="2200" dirty="0"/>
              <a:t>Aalborg Kommunes erfaringer med KP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9A82C86-93EE-EFA1-548F-15F92954ED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054" y="1078600"/>
            <a:ext cx="4103687" cy="3597342"/>
          </a:xfrm>
        </p:spPr>
        <p:txBody>
          <a:bodyPr/>
          <a:lstStyle/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a-DK" sz="1100" b="1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Fordele ved </a:t>
            </a:r>
            <a:r>
              <a:rPr lang="da-DK" sz="1100" b="1" kern="100" dirty="0" err="1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eFaktura</a:t>
            </a:r>
            <a:r>
              <a:rPr lang="da-DK" sz="1100" b="1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a-DK" sz="1100" dirty="0"/>
              <a:t>Hurtigt at behandle fakturaer – KP beregner</a:t>
            </a:r>
            <a:br>
              <a:rPr lang="da-DK" sz="1100" dirty="0"/>
            </a:br>
            <a:r>
              <a:rPr lang="da-DK" sz="1100" dirty="0"/>
              <a:t> selv tilskuddet</a:t>
            </a:r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a-DK" sz="1100" dirty="0"/>
              <a:t>Mulighed for automatisering</a:t>
            </a:r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a-DK" sz="1100" dirty="0"/>
              <a:t>Brug hele KP. Så er dokumentation samlet et sted i KP, når vi har betalt en faktura. Revisionen er også glad for dette</a:t>
            </a:r>
            <a:br>
              <a:rPr lang="da-DK" sz="1100" b="1" kern="100" dirty="0"/>
            </a:br>
            <a:endParaRPr lang="da-DK" sz="1100" b="1" kern="100" dirty="0">
              <a:effectLst/>
            </a:endParaRPr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a-DK" dirty="0">
              <a:latin typeface="Neue Haas Grotesk Text Pro" panose="020B0504020202020204" pitchFamily="34" charset="0"/>
            </a:endParaRP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DFEE04-D4EC-54BE-880F-DBDCC82DD5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900" dirty="0"/>
              <a:t>Sådan tog Aalborg kommune </a:t>
            </a:r>
            <a:r>
              <a:rPr lang="da-DK" sz="900" dirty="0" err="1"/>
              <a:t>eFaktura</a:t>
            </a:r>
            <a:r>
              <a:rPr lang="da-DK" sz="900" dirty="0"/>
              <a:t> i brug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75F4D64-59D5-F06C-0E1C-78ECD781A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11183"/>
            <a:ext cx="9144000" cy="1932317"/>
          </a:xfrm>
          <a:prstGeom prst="rect">
            <a:avLst/>
          </a:prstGeom>
        </p:spPr>
      </p:pic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69E448CF-3D88-658A-0763-A41E5CA72AB4}"/>
              </a:ext>
            </a:extLst>
          </p:cNvPr>
          <p:cNvSpPr txBox="1">
            <a:spLocks/>
          </p:cNvSpPr>
          <p:nvPr/>
        </p:nvSpPr>
        <p:spPr>
          <a:xfrm>
            <a:off x="4206595" y="133646"/>
            <a:ext cx="4937405" cy="3597342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25200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4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1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10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a-DK" sz="1100" b="1" kern="100" dirty="0">
              <a:latin typeface="Neue Haas Grotesk Text Pro" panose="020B05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a-DK" sz="1100" b="1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Anbefalinger til at komme i gang:</a:t>
            </a:r>
            <a:br>
              <a:rPr lang="da-DK" sz="1100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100" dirty="0"/>
              <a:t>Vigtigt at etablere arbejdsgang til økonomiområdet</a:t>
            </a:r>
            <a:br>
              <a:rPr lang="da-DK" sz="1100" kern="100" dirty="0">
                <a:latin typeface="Neue Haas Grotesk Text Pro" panose="020B0504020202020204" pitchFamily="34" charset="0"/>
                <a:cs typeface="Times New Roman" panose="02020603050405020304" pitchFamily="18" charset="0"/>
              </a:rPr>
            </a:br>
            <a:r>
              <a:rPr lang="da-DK" sz="1100" kern="100" dirty="0">
                <a:latin typeface="Neue Haas Grotesk Text Pro" panose="020B0504020202020204" pitchFamily="34" charset="0"/>
                <a:cs typeface="Times New Roman" panose="02020603050405020304" pitchFamily="18" charset="0"/>
              </a:rPr>
              <a:t>Find b</a:t>
            </a:r>
            <a:r>
              <a:rPr lang="da-DK" sz="1100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rugervejledninger på driftsside</a:t>
            </a:r>
            <a:br>
              <a:rPr lang="da-DK" sz="1100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100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Brug Teams KP </a:t>
            </a:r>
            <a:r>
              <a:rPr lang="da-DK" sz="1100" kern="100" dirty="0" err="1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kommunesamarbejdsrum</a:t>
            </a:r>
            <a:r>
              <a:rPr lang="da-DK" sz="1100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til spørgsmål og videndeling</a:t>
            </a:r>
            <a:br>
              <a:rPr lang="da-DK" sz="1100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100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KP-teamet i KOMBIT ved at skrive til kp@kombit.dk</a:t>
            </a:r>
            <a:br>
              <a:rPr lang="da-DK" sz="1100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a-DK" sz="1100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Brug KLIK-opgaverne, som findes på kombit.dk og på driftsside. Her lærer man rigtig meget ved at genlæse KLIK-opgaverne og gense optagelser og webinarer i   </a:t>
            </a:r>
            <a:br>
              <a:rPr lang="da-DK" sz="1100" kern="100" dirty="0">
                <a:latin typeface="Neue Haas Grotesk Tex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a-DK" sz="1100" kern="100" dirty="0">
              <a:latin typeface="Neue Haas Grotesk Text Pro" panose="020B05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a-DK" sz="1100" b="1" kern="100" dirty="0"/>
              <a:t>Brug hele KP – vi betaler jo for det. Jo flere der bruger det – jo bedre er det.</a:t>
            </a:r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a-DK" dirty="0">
              <a:latin typeface="Neue Haas Grotesk Text Pro" panose="020B050402020202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9782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F2A685-CE04-E457-A22B-AC600ECB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Tag KP i brug og prioritering af forandringen 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Leder- og medarbejderperspektiv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C31214-BA3F-25E7-3D59-FC84FC963C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900" dirty="0"/>
              <a:t>Sådan tog Aalborg kommune </a:t>
            </a:r>
            <a:r>
              <a:rPr lang="da-DK" sz="900" dirty="0" err="1"/>
              <a:t>eFaktura</a:t>
            </a:r>
            <a:r>
              <a:rPr lang="da-DK" sz="900" dirty="0"/>
              <a:t> i brug</a:t>
            </a:r>
          </a:p>
        </p:txBody>
      </p:sp>
      <p:sp>
        <p:nvSpPr>
          <p:cNvPr id="12" name="Taleboble: rektangel med afrundede hjørner 11">
            <a:extLst>
              <a:ext uri="{FF2B5EF4-FFF2-40B4-BE49-F238E27FC236}">
                <a16:creationId xmlns:a16="http://schemas.microsoft.com/office/drawing/2014/main" id="{F9410BCB-9C98-F5FE-16D7-F2552A4FDC79}"/>
              </a:ext>
            </a:extLst>
          </p:cNvPr>
          <p:cNvSpPr/>
          <p:nvPr/>
        </p:nvSpPr>
        <p:spPr>
          <a:xfrm>
            <a:off x="5269020" y="1330326"/>
            <a:ext cx="2135497" cy="491745"/>
          </a:xfrm>
          <a:prstGeom prst="wedgeRoundRectCallout">
            <a:avLst>
              <a:gd name="adj1" fmla="val -43230"/>
              <a:gd name="adj2" fmla="val 104966"/>
              <a:gd name="adj3" fmla="val 1666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</a:pPr>
            <a:r>
              <a:rPr lang="da-DK" sz="800" dirty="0">
                <a:hlinkClick r:id="rId2"/>
              </a:rPr>
              <a:t>Leder- og medarbejderperspektiv på at tage KP i brug v. Lene og Jeanette - Sønderborg kommune</a:t>
            </a:r>
            <a:endParaRPr lang="da-DK" sz="800" dirty="0"/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C124D1CA-1005-EF66-9E3C-E9EE5FC6E40A}"/>
              </a:ext>
            </a:extLst>
          </p:cNvPr>
          <p:cNvGrpSpPr/>
          <p:nvPr/>
        </p:nvGrpSpPr>
        <p:grpSpPr>
          <a:xfrm>
            <a:off x="4337161" y="1973701"/>
            <a:ext cx="1245570" cy="1245570"/>
            <a:chOff x="6208019" y="2646054"/>
            <a:chExt cx="1245570" cy="1245570"/>
          </a:xfrm>
        </p:grpSpPr>
        <p:pic>
          <p:nvPicPr>
            <p:cNvPr id="8" name="Grafik 7" descr="Bruger krone kvinde med massiv udfyldning">
              <a:extLst>
                <a:ext uri="{FF2B5EF4-FFF2-40B4-BE49-F238E27FC236}">
                  <a16:creationId xmlns:a16="http://schemas.microsoft.com/office/drawing/2014/main" id="{7AE052E7-9241-41AE-2A6C-AE755A778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8019" y="2646054"/>
              <a:ext cx="1245570" cy="1245570"/>
            </a:xfrm>
            <a:prstGeom prst="rect">
              <a:avLst/>
            </a:prstGeom>
          </p:spPr>
        </p:pic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23706FA0-59E3-77EE-483E-CFB1C0D9F607}"/>
                </a:ext>
              </a:extLst>
            </p:cNvPr>
            <p:cNvSpPr txBox="1"/>
            <p:nvPr/>
          </p:nvSpPr>
          <p:spPr>
            <a:xfrm>
              <a:off x="6370517" y="3372985"/>
              <a:ext cx="920574" cy="3693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Lene Sønderborg</a:t>
              </a:r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ACD64D8F-F455-709F-26DB-7F0C73526C0B}"/>
              </a:ext>
            </a:extLst>
          </p:cNvPr>
          <p:cNvGrpSpPr/>
          <p:nvPr/>
        </p:nvGrpSpPr>
        <p:grpSpPr>
          <a:xfrm>
            <a:off x="1213966" y="3668955"/>
            <a:ext cx="1245570" cy="1245570"/>
            <a:chOff x="5083947" y="3786150"/>
            <a:chExt cx="1245570" cy="1245570"/>
          </a:xfrm>
        </p:grpSpPr>
        <p:pic>
          <p:nvPicPr>
            <p:cNvPr id="11" name="Grafik 10" descr="Bruger krone kvinde med massiv udfyldning">
              <a:extLst>
                <a:ext uri="{FF2B5EF4-FFF2-40B4-BE49-F238E27FC236}">
                  <a16:creationId xmlns:a16="http://schemas.microsoft.com/office/drawing/2014/main" id="{12BE0D34-35E9-BE5F-77E1-07D4E7DD4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83947" y="3786150"/>
              <a:ext cx="1245570" cy="1245570"/>
            </a:xfrm>
            <a:prstGeom prst="rect">
              <a:avLst/>
            </a:prstGeom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B53FB1A3-86B4-6793-0FD3-3B31E96325A4}"/>
                </a:ext>
              </a:extLst>
            </p:cNvPr>
            <p:cNvSpPr txBox="1"/>
            <p:nvPr/>
          </p:nvSpPr>
          <p:spPr>
            <a:xfrm>
              <a:off x="5228277" y="4515853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8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Stine Vesthimmerland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23EEF12B-D1F4-F34C-C209-A21C0EA908DF}"/>
              </a:ext>
            </a:extLst>
          </p:cNvPr>
          <p:cNvGrpSpPr/>
          <p:nvPr/>
        </p:nvGrpSpPr>
        <p:grpSpPr>
          <a:xfrm>
            <a:off x="1240784" y="1973725"/>
            <a:ext cx="1245570" cy="1245570"/>
            <a:chOff x="2035634" y="3003550"/>
            <a:chExt cx="1245570" cy="1245570"/>
          </a:xfrm>
        </p:grpSpPr>
        <p:pic>
          <p:nvPicPr>
            <p:cNvPr id="6" name="Grafik 5" descr="Kvindelig profil med massiv udfyldning">
              <a:extLst>
                <a:ext uri="{FF2B5EF4-FFF2-40B4-BE49-F238E27FC236}">
                  <a16:creationId xmlns:a16="http://schemas.microsoft.com/office/drawing/2014/main" id="{BA4E9BB8-D57C-E4BE-AF12-0F447224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5634" y="3003550"/>
              <a:ext cx="1245570" cy="1245570"/>
            </a:xfrm>
            <a:prstGeom prst="rect">
              <a:avLst/>
            </a:prstGeom>
          </p:spPr>
        </p:pic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1A3EBDE6-D4EE-FFAA-AFE4-322E16096704}"/>
                </a:ext>
              </a:extLst>
            </p:cNvPr>
            <p:cNvSpPr txBox="1"/>
            <p:nvPr/>
          </p:nvSpPr>
          <p:spPr>
            <a:xfrm>
              <a:off x="2171898" y="3717664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8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Susanne</a:t>
              </a:r>
            </a:p>
            <a:p>
              <a:pPr algn="ctr">
                <a:spcAft>
                  <a:spcPts val="300"/>
                </a:spcAft>
              </a:pPr>
              <a:r>
                <a:rPr lang="da-DK" sz="8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Vesthimmerland</a:t>
              </a:r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ACB536A7-720D-12F1-CECF-5B3494DBDEA2}"/>
              </a:ext>
            </a:extLst>
          </p:cNvPr>
          <p:cNvGrpSpPr/>
          <p:nvPr/>
        </p:nvGrpSpPr>
        <p:grpSpPr>
          <a:xfrm>
            <a:off x="368028" y="1969606"/>
            <a:ext cx="1245570" cy="1245570"/>
            <a:chOff x="3743131" y="2986807"/>
            <a:chExt cx="1245570" cy="1245570"/>
          </a:xfrm>
        </p:grpSpPr>
        <p:pic>
          <p:nvPicPr>
            <p:cNvPr id="15" name="Grafik 14" descr="Kvindelig profil med massiv udfyldning">
              <a:extLst>
                <a:ext uri="{FF2B5EF4-FFF2-40B4-BE49-F238E27FC236}">
                  <a16:creationId xmlns:a16="http://schemas.microsoft.com/office/drawing/2014/main" id="{C7DD0E79-E78C-B0FB-E8BA-CB7ECCA93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3131" y="2986807"/>
              <a:ext cx="1245570" cy="1245570"/>
            </a:xfrm>
            <a:prstGeom prst="rect">
              <a:avLst/>
            </a:prstGeom>
          </p:spPr>
        </p:pic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A79A4EC5-7E0B-922C-6E75-B3FE8A03979A}"/>
                </a:ext>
              </a:extLst>
            </p:cNvPr>
            <p:cNvSpPr txBox="1"/>
            <p:nvPr/>
          </p:nvSpPr>
          <p:spPr>
            <a:xfrm>
              <a:off x="3861847" y="3697932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8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Henriette</a:t>
              </a:r>
            </a:p>
            <a:p>
              <a:pPr algn="ctr">
                <a:spcAft>
                  <a:spcPts val="300"/>
                </a:spcAft>
              </a:pPr>
              <a:r>
                <a:rPr lang="da-DK" sz="8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Vesthimmerland</a:t>
              </a:r>
            </a:p>
          </p:txBody>
        </p:sp>
      </p:grpSp>
      <p:sp>
        <p:nvSpPr>
          <p:cNvPr id="22" name="Taleboble: rektangel med afrundede hjørner 21">
            <a:extLst>
              <a:ext uri="{FF2B5EF4-FFF2-40B4-BE49-F238E27FC236}">
                <a16:creationId xmlns:a16="http://schemas.microsoft.com/office/drawing/2014/main" id="{B3490842-5B0F-2E2C-0934-F9421A5D61D2}"/>
              </a:ext>
            </a:extLst>
          </p:cNvPr>
          <p:cNvSpPr/>
          <p:nvPr/>
        </p:nvSpPr>
        <p:spPr>
          <a:xfrm>
            <a:off x="523404" y="3197969"/>
            <a:ext cx="2249982" cy="442060"/>
          </a:xfrm>
          <a:prstGeom prst="wedgeRoundRectCallout">
            <a:avLst>
              <a:gd name="adj1" fmla="val -7159"/>
              <a:gd name="adj2" fmla="val 107706"/>
              <a:gd name="adj3" fmla="val 1666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dirty="0">
                <a:hlinkClick r:id="rId7"/>
              </a:rPr>
              <a:t>Lederperspektiv v. Stine - Borgerservicechef - Vesthimmerland kommune</a:t>
            </a:r>
            <a:endParaRPr lang="da-DK" sz="800" dirty="0"/>
          </a:p>
        </p:txBody>
      </p:sp>
      <p:sp>
        <p:nvSpPr>
          <p:cNvPr id="23" name="Taleboble: rektangel med afrundede hjørner 22">
            <a:extLst>
              <a:ext uri="{FF2B5EF4-FFF2-40B4-BE49-F238E27FC236}">
                <a16:creationId xmlns:a16="http://schemas.microsoft.com/office/drawing/2014/main" id="{18EC2E05-D5EB-61BF-425C-CCB7558166DB}"/>
              </a:ext>
            </a:extLst>
          </p:cNvPr>
          <p:cNvSpPr/>
          <p:nvPr/>
        </p:nvSpPr>
        <p:spPr>
          <a:xfrm>
            <a:off x="1070581" y="1400701"/>
            <a:ext cx="2043082" cy="407385"/>
          </a:xfrm>
          <a:prstGeom prst="wedgeRoundRectCallout">
            <a:avLst>
              <a:gd name="adj1" fmla="val -32189"/>
              <a:gd name="adj2" fmla="val 107706"/>
              <a:gd name="adj3" fmla="val 1666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dirty="0">
                <a:hlinkClick r:id="rId8"/>
              </a:rPr>
              <a:t>Medarbejderperspektiv v. Susanne og Henriette - Vesthimmerlands kommune</a:t>
            </a:r>
            <a:endParaRPr lang="da-DK" sz="800" dirty="0"/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BC19EF4E-C0C6-856D-BC82-15B87C52BD20}"/>
              </a:ext>
            </a:extLst>
          </p:cNvPr>
          <p:cNvGrpSpPr/>
          <p:nvPr/>
        </p:nvGrpSpPr>
        <p:grpSpPr>
          <a:xfrm>
            <a:off x="5245457" y="3668955"/>
            <a:ext cx="1245570" cy="1245570"/>
            <a:chOff x="2035634" y="3003550"/>
            <a:chExt cx="1245570" cy="1245570"/>
          </a:xfrm>
        </p:grpSpPr>
        <p:pic>
          <p:nvPicPr>
            <p:cNvPr id="30" name="Grafik 29" descr="Kvindelig profil med massiv udfyldning">
              <a:extLst>
                <a:ext uri="{FF2B5EF4-FFF2-40B4-BE49-F238E27FC236}">
                  <a16:creationId xmlns:a16="http://schemas.microsoft.com/office/drawing/2014/main" id="{4F0E7096-6582-6640-59EA-FE7C5943D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5634" y="3003550"/>
              <a:ext cx="1245570" cy="1245570"/>
            </a:xfrm>
            <a:prstGeom prst="rect">
              <a:avLst/>
            </a:prstGeom>
          </p:spPr>
        </p:pic>
        <p:sp>
          <p:nvSpPr>
            <p:cNvPr id="31" name="Tekstfelt 30">
              <a:extLst>
                <a:ext uri="{FF2B5EF4-FFF2-40B4-BE49-F238E27FC236}">
                  <a16:creationId xmlns:a16="http://schemas.microsoft.com/office/drawing/2014/main" id="{521A674F-7CB7-470A-67D2-6CD4947192BA}"/>
                </a:ext>
              </a:extLst>
            </p:cNvPr>
            <p:cNvSpPr txBox="1"/>
            <p:nvPr/>
          </p:nvSpPr>
          <p:spPr>
            <a:xfrm>
              <a:off x="2171898" y="3717664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Mariann</a:t>
              </a:r>
            </a:p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Aalborg</a:t>
              </a:r>
            </a:p>
          </p:txBody>
        </p:sp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739D98BF-792C-DF5F-E376-A78F00BB9078}"/>
              </a:ext>
            </a:extLst>
          </p:cNvPr>
          <p:cNvGrpSpPr/>
          <p:nvPr/>
        </p:nvGrpSpPr>
        <p:grpSpPr>
          <a:xfrm>
            <a:off x="6996580" y="3675500"/>
            <a:ext cx="1245570" cy="1245570"/>
            <a:chOff x="3743131" y="2986807"/>
            <a:chExt cx="1245570" cy="1245570"/>
          </a:xfrm>
        </p:grpSpPr>
        <p:pic>
          <p:nvPicPr>
            <p:cNvPr id="33" name="Grafik 32" descr="Kvindelig profil med massiv udfyldning">
              <a:extLst>
                <a:ext uri="{FF2B5EF4-FFF2-40B4-BE49-F238E27FC236}">
                  <a16:creationId xmlns:a16="http://schemas.microsoft.com/office/drawing/2014/main" id="{D29CEC7D-00B3-B498-D056-05DB321D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3131" y="2986807"/>
              <a:ext cx="1245570" cy="1245570"/>
            </a:xfrm>
            <a:prstGeom prst="rect">
              <a:avLst/>
            </a:prstGeom>
          </p:spPr>
        </p:pic>
        <p:sp>
          <p:nvSpPr>
            <p:cNvPr id="34" name="Tekstfelt 33">
              <a:extLst>
                <a:ext uri="{FF2B5EF4-FFF2-40B4-BE49-F238E27FC236}">
                  <a16:creationId xmlns:a16="http://schemas.microsoft.com/office/drawing/2014/main" id="{EB9D99A4-4FAE-178A-B938-3C6189DAFD1C}"/>
                </a:ext>
              </a:extLst>
            </p:cNvPr>
            <p:cNvSpPr txBox="1"/>
            <p:nvPr/>
          </p:nvSpPr>
          <p:spPr>
            <a:xfrm>
              <a:off x="3861847" y="3697932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Rikke</a:t>
              </a:r>
            </a:p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Aalborg</a:t>
              </a:r>
              <a:endParaRPr lang="da-DK" sz="800" kern="0" dirty="0">
                <a:solidFill>
                  <a:schemeClr val="tx2"/>
                </a:solidFill>
                <a:latin typeface="Neue Haas Grotesk Text Pro" panose="020B0504020202020204" pitchFamily="34" charset="77"/>
                <a:cs typeface="Arial"/>
              </a:endParaRPr>
            </a:p>
          </p:txBody>
        </p:sp>
      </p:grpSp>
      <p:sp>
        <p:nvSpPr>
          <p:cNvPr id="35" name="Taleboble: rektangel med afrundede hjørner 34">
            <a:extLst>
              <a:ext uri="{FF2B5EF4-FFF2-40B4-BE49-F238E27FC236}">
                <a16:creationId xmlns:a16="http://schemas.microsoft.com/office/drawing/2014/main" id="{9720CC3C-4BE6-CA6D-3E18-E409957E062C}"/>
              </a:ext>
            </a:extLst>
          </p:cNvPr>
          <p:cNvSpPr/>
          <p:nvPr/>
        </p:nvSpPr>
        <p:spPr>
          <a:xfrm>
            <a:off x="6732359" y="2973049"/>
            <a:ext cx="1923245" cy="537578"/>
          </a:xfrm>
          <a:prstGeom prst="wedgeRoundRectCallout">
            <a:avLst>
              <a:gd name="adj1" fmla="val -31179"/>
              <a:gd name="adj2" fmla="val 79545"/>
              <a:gd name="adj3" fmla="val 1666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dirty="0">
                <a:hlinkClick r:id="rId9"/>
              </a:rPr>
              <a:t>Leder- og medarbejderperspektiv på KP og </a:t>
            </a:r>
            <a:r>
              <a:rPr lang="da-DK" sz="800" dirty="0" err="1">
                <a:hlinkClick r:id="rId9"/>
              </a:rPr>
              <a:t>eFaktura</a:t>
            </a:r>
            <a:r>
              <a:rPr lang="da-DK" sz="800" dirty="0">
                <a:hlinkClick r:id="rId9"/>
              </a:rPr>
              <a:t> v. Connie, Mariann, Irma og Rikke - Aalborg kommune</a:t>
            </a:r>
            <a:endParaRPr lang="da-DK" sz="800" dirty="0"/>
          </a:p>
        </p:txBody>
      </p: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99E9C993-911E-1066-E5B5-2E555839F200}"/>
              </a:ext>
            </a:extLst>
          </p:cNvPr>
          <p:cNvGrpSpPr/>
          <p:nvPr/>
        </p:nvGrpSpPr>
        <p:grpSpPr>
          <a:xfrm>
            <a:off x="4364185" y="3673050"/>
            <a:ext cx="1245570" cy="1245570"/>
            <a:chOff x="4870735" y="3418793"/>
            <a:chExt cx="1245570" cy="1245570"/>
          </a:xfrm>
        </p:grpSpPr>
        <p:pic>
          <p:nvPicPr>
            <p:cNvPr id="37" name="Grafik 36" descr="Bruger krone kvinde med massiv udfyldning">
              <a:extLst>
                <a:ext uri="{FF2B5EF4-FFF2-40B4-BE49-F238E27FC236}">
                  <a16:creationId xmlns:a16="http://schemas.microsoft.com/office/drawing/2014/main" id="{1BF67681-FDA1-37E7-C59B-5753245DD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70735" y="3418793"/>
              <a:ext cx="1245570" cy="1245570"/>
            </a:xfrm>
            <a:prstGeom prst="rect">
              <a:avLst/>
            </a:prstGeom>
          </p:spPr>
        </p:pic>
        <p:sp>
          <p:nvSpPr>
            <p:cNvPr id="38" name="Tekstfelt 37">
              <a:extLst>
                <a:ext uri="{FF2B5EF4-FFF2-40B4-BE49-F238E27FC236}">
                  <a16:creationId xmlns:a16="http://schemas.microsoft.com/office/drawing/2014/main" id="{EB12A03A-9F21-B513-56F4-5BB5BAAA3B47}"/>
                </a:ext>
              </a:extLst>
            </p:cNvPr>
            <p:cNvSpPr txBox="1"/>
            <p:nvPr/>
          </p:nvSpPr>
          <p:spPr>
            <a:xfrm>
              <a:off x="5033233" y="4145724"/>
              <a:ext cx="920574" cy="3693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Connie Aalborg</a:t>
              </a:r>
            </a:p>
          </p:txBody>
        </p:sp>
      </p:grp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D8421F01-9592-8BD3-E782-FB44BE7D6D93}"/>
              </a:ext>
            </a:extLst>
          </p:cNvPr>
          <p:cNvGrpSpPr/>
          <p:nvPr/>
        </p:nvGrpSpPr>
        <p:grpSpPr>
          <a:xfrm>
            <a:off x="6115308" y="3673050"/>
            <a:ext cx="1245570" cy="1245570"/>
            <a:chOff x="2035634" y="3003550"/>
            <a:chExt cx="1245570" cy="1245570"/>
          </a:xfrm>
        </p:grpSpPr>
        <p:pic>
          <p:nvPicPr>
            <p:cNvPr id="40" name="Grafik 39" descr="Kvindelig profil med massiv udfyldning">
              <a:extLst>
                <a:ext uri="{FF2B5EF4-FFF2-40B4-BE49-F238E27FC236}">
                  <a16:creationId xmlns:a16="http://schemas.microsoft.com/office/drawing/2014/main" id="{59E33077-9502-1673-F45D-62E1E86BC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5634" y="3003550"/>
              <a:ext cx="1245570" cy="1245570"/>
            </a:xfrm>
            <a:prstGeom prst="rect">
              <a:avLst/>
            </a:prstGeom>
          </p:spPr>
        </p:pic>
        <p:sp>
          <p:nvSpPr>
            <p:cNvPr id="41" name="Tekstfelt 40">
              <a:extLst>
                <a:ext uri="{FF2B5EF4-FFF2-40B4-BE49-F238E27FC236}">
                  <a16:creationId xmlns:a16="http://schemas.microsoft.com/office/drawing/2014/main" id="{0547B4C8-B80C-BC78-0397-9409687987F4}"/>
                </a:ext>
              </a:extLst>
            </p:cNvPr>
            <p:cNvSpPr txBox="1"/>
            <p:nvPr/>
          </p:nvSpPr>
          <p:spPr>
            <a:xfrm>
              <a:off x="2171898" y="3717664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Irma</a:t>
              </a:r>
            </a:p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Aalborg</a:t>
              </a:r>
              <a:endParaRPr lang="da-DK" sz="800" kern="0" dirty="0">
                <a:solidFill>
                  <a:schemeClr val="tx2"/>
                </a:solidFill>
                <a:latin typeface="Neue Haas Grotesk Text Pro" panose="020B0504020202020204" pitchFamily="34" charset="77"/>
                <a:cs typeface="Arial"/>
              </a:endParaRP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D67C0D22-7E7C-F3F9-F12E-46BB531B664D}"/>
              </a:ext>
            </a:extLst>
          </p:cNvPr>
          <p:cNvGrpSpPr/>
          <p:nvPr/>
        </p:nvGrpSpPr>
        <p:grpSpPr>
          <a:xfrm>
            <a:off x="5209917" y="1969606"/>
            <a:ext cx="1245570" cy="1245570"/>
            <a:chOff x="2035634" y="3003550"/>
            <a:chExt cx="1245570" cy="1245570"/>
          </a:xfrm>
        </p:grpSpPr>
        <p:pic>
          <p:nvPicPr>
            <p:cNvPr id="5" name="Grafik 4" descr="Kvindelig profil med massiv udfyldning">
              <a:extLst>
                <a:ext uri="{FF2B5EF4-FFF2-40B4-BE49-F238E27FC236}">
                  <a16:creationId xmlns:a16="http://schemas.microsoft.com/office/drawing/2014/main" id="{07C0F339-B54A-23AF-5B69-55FAD0A8A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5634" y="3003550"/>
              <a:ext cx="1245570" cy="1245570"/>
            </a:xfrm>
            <a:prstGeom prst="rect">
              <a:avLst/>
            </a:prstGeom>
          </p:spPr>
        </p:pic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6CB738E7-3A08-1B6D-0C7E-29ED190B204E}"/>
                </a:ext>
              </a:extLst>
            </p:cNvPr>
            <p:cNvSpPr txBox="1"/>
            <p:nvPr/>
          </p:nvSpPr>
          <p:spPr>
            <a:xfrm>
              <a:off x="2171898" y="3705552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Jeanette</a:t>
              </a:r>
            </a:p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Sønderborg</a:t>
              </a:r>
            </a:p>
          </p:txBody>
        </p:sp>
      </p:grp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E9468984-2179-519F-3E06-EAB6257D6B9E}"/>
              </a:ext>
            </a:extLst>
          </p:cNvPr>
          <p:cNvSpPr/>
          <p:nvPr/>
        </p:nvSpPr>
        <p:spPr>
          <a:xfrm>
            <a:off x="4364185" y="3640029"/>
            <a:ext cx="3972095" cy="1254580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12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139DC-D2E1-3543-29D6-66820801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Velkommen til mødet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083DBB-5450-036A-0E82-300D990BE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Praktisk information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8F30779B-9B87-B0BA-E598-39E17C5B3F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Praktisk information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1F118B1-EAF2-493C-9147-1E7CD7809AA9}"/>
              </a:ext>
            </a:extLst>
          </p:cNvPr>
          <p:cNvSpPr/>
          <p:nvPr/>
        </p:nvSpPr>
        <p:spPr>
          <a:xfrm>
            <a:off x="6519862" y="1635646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br>
              <a:rPr lang="da-DK" sz="800" dirty="0">
                <a:solidFill>
                  <a:schemeClr val="tx1"/>
                </a:solidFill>
                <a:highlight>
                  <a:srgbClr val="111111"/>
                </a:highlight>
                <a:latin typeface="Arial"/>
                <a:cs typeface="Arial"/>
              </a:rPr>
            </a:br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6222D2E4-BE8A-4DF9-9F76-A3B694628A7D}"/>
              </a:ext>
            </a:extLst>
          </p:cNvPr>
          <p:cNvSpPr/>
          <p:nvPr/>
        </p:nvSpPr>
        <p:spPr>
          <a:xfrm>
            <a:off x="5148263" y="1635646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br>
              <a:rPr lang="da-DK" sz="800" dirty="0">
                <a:solidFill>
                  <a:schemeClr val="tx1"/>
                </a:solidFill>
                <a:highlight>
                  <a:srgbClr val="111111"/>
                </a:highlight>
                <a:latin typeface="Arial"/>
                <a:cs typeface="Arial"/>
              </a:rPr>
            </a:br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579917F8-D357-4E3A-A7E0-B723DA55A843}"/>
              </a:ext>
            </a:extLst>
          </p:cNvPr>
          <p:cNvSpPr/>
          <p:nvPr/>
        </p:nvSpPr>
        <p:spPr>
          <a:xfrm>
            <a:off x="6519862" y="2995592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br>
              <a:rPr lang="da-DK" sz="800" dirty="0">
                <a:solidFill>
                  <a:schemeClr val="tx1"/>
                </a:solidFill>
                <a:highlight>
                  <a:srgbClr val="111111"/>
                </a:highlight>
                <a:latin typeface="Arial"/>
                <a:cs typeface="Arial"/>
              </a:rPr>
            </a:br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9BDFE66-56AF-4823-9C0A-8B9B8A916B7E}"/>
              </a:ext>
            </a:extLst>
          </p:cNvPr>
          <p:cNvSpPr/>
          <p:nvPr/>
        </p:nvSpPr>
        <p:spPr>
          <a:xfrm>
            <a:off x="5148263" y="2995592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33E1-1227-48F0-995D-602ABA641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5475" y="3285238"/>
            <a:ext cx="596774" cy="59677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67982C6-240C-4FDB-B29E-A33322D85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780" y="2041660"/>
            <a:ext cx="343429" cy="36698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A0E634AD-443E-4E9C-A34D-371E8A4CD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44431" y="3285238"/>
            <a:ext cx="608707" cy="60870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601D50D-8C03-4798-B3F2-3B0C5EE4D3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0856" y="1927972"/>
            <a:ext cx="603348" cy="6033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1DDEC4E-BA08-4012-9E0B-764A61D3F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93962" y="2041660"/>
            <a:ext cx="410842" cy="410842"/>
          </a:xfrm>
          <a:prstGeom prst="rect">
            <a:avLst/>
          </a:prstGeom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4EBD4F56-4710-4828-B245-FE8743AF4D6D}"/>
              </a:ext>
            </a:extLst>
          </p:cNvPr>
          <p:cNvCxnSpPr/>
          <p:nvPr/>
        </p:nvCxnSpPr>
        <p:spPr bwMode="auto">
          <a:xfrm flipH="1">
            <a:off x="5742263" y="1851670"/>
            <a:ext cx="6521" cy="72008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" name="Tekstfelt 5">
            <a:extLst>
              <a:ext uri="{FF2B5EF4-FFF2-40B4-BE49-F238E27FC236}">
                <a16:creationId xmlns:a16="http://schemas.microsoft.com/office/drawing/2014/main" id="{CEF407C9-EC94-9737-C2C1-0F89D9DF6F85}"/>
              </a:ext>
            </a:extLst>
          </p:cNvPr>
          <p:cNvSpPr txBox="1"/>
          <p:nvPr/>
        </p:nvSpPr>
        <p:spPr>
          <a:xfrm>
            <a:off x="5090160" y="4150072"/>
            <a:ext cx="135636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da-DK" sz="1100" dirty="0"/>
              <a:t>Find optagelsen her: </a:t>
            </a:r>
            <a:r>
              <a:rPr lang="da-DK" sz="1100" dirty="0">
                <a:hlinkClick r:id="rId13"/>
              </a:rPr>
              <a:t>Implementering og videreudvikling</a:t>
            </a:r>
            <a:r>
              <a:rPr lang="da-DK" sz="1100" dirty="0"/>
              <a:t> </a:t>
            </a:r>
          </a:p>
          <a:p>
            <a:pPr indent="0">
              <a:buNone/>
            </a:pPr>
            <a:r>
              <a:rPr lang="da-DK" sz="1100" dirty="0"/>
              <a:t>/ Møder</a:t>
            </a:r>
          </a:p>
        </p:txBody>
      </p:sp>
      <p:pic>
        <p:nvPicPr>
          <p:cNvPr id="8" name="Pladsholder til billede 7" descr="Et billede, der indeholder kontorartikler, indendørs, skrivebord, computer&#10;&#10;Indhold genereret af kunstig intelligens kan være forkert.">
            <a:extLst>
              <a:ext uri="{FF2B5EF4-FFF2-40B4-BE49-F238E27FC236}">
                <a16:creationId xmlns:a16="http://schemas.microsoft.com/office/drawing/2014/main" id="{46454B62-6725-F14F-BB5F-9195A93D6A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255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89A0C-5F94-A9C2-35DF-1E17411DA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77DF8-A945-9D20-9ACC-AECD28E4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Opfordring til at tage KP i brug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Styregruppen og Aalborg Kommune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C3148FE-1801-BB65-F978-C6AFAF65F7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900" dirty="0"/>
              <a:t>Sådan tog Aalborg kommune </a:t>
            </a:r>
            <a:r>
              <a:rPr lang="da-DK" sz="900" dirty="0" err="1"/>
              <a:t>eFaktura</a:t>
            </a:r>
            <a:r>
              <a:rPr lang="da-DK" sz="900"/>
              <a:t> i brug</a:t>
            </a:r>
            <a:endParaRPr lang="da-DK" sz="900" dirty="0"/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E1AD68AA-E73D-5612-5440-45BB5C164432}"/>
              </a:ext>
            </a:extLst>
          </p:cNvPr>
          <p:cNvGrpSpPr/>
          <p:nvPr/>
        </p:nvGrpSpPr>
        <p:grpSpPr>
          <a:xfrm>
            <a:off x="1038522" y="2918990"/>
            <a:ext cx="1245570" cy="1245570"/>
            <a:chOff x="6208019" y="2646054"/>
            <a:chExt cx="1245570" cy="1245570"/>
          </a:xfrm>
        </p:grpSpPr>
        <p:pic>
          <p:nvPicPr>
            <p:cNvPr id="8" name="Grafik 7" descr="Bruger krone kvinde med massiv udfyldning">
              <a:extLst>
                <a:ext uri="{FF2B5EF4-FFF2-40B4-BE49-F238E27FC236}">
                  <a16:creationId xmlns:a16="http://schemas.microsoft.com/office/drawing/2014/main" id="{064D97A5-01BF-2E73-C5FB-4CCB8BF4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8019" y="2646054"/>
              <a:ext cx="1245570" cy="1245570"/>
            </a:xfrm>
            <a:prstGeom prst="rect">
              <a:avLst/>
            </a:prstGeom>
          </p:spPr>
        </p:pic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4CB4544B-9F75-7451-9CB5-1657767DA62D}"/>
                </a:ext>
              </a:extLst>
            </p:cNvPr>
            <p:cNvSpPr txBox="1"/>
            <p:nvPr/>
          </p:nvSpPr>
          <p:spPr>
            <a:xfrm>
              <a:off x="6370517" y="3372985"/>
              <a:ext cx="920574" cy="3693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Lene Sønderborg</a:t>
              </a:r>
            </a:p>
          </p:txBody>
        </p:sp>
      </p:grpSp>
      <p:sp>
        <p:nvSpPr>
          <p:cNvPr id="22" name="Taleboble: rektangel med afrundede hjørner 21">
            <a:extLst>
              <a:ext uri="{FF2B5EF4-FFF2-40B4-BE49-F238E27FC236}">
                <a16:creationId xmlns:a16="http://schemas.microsoft.com/office/drawing/2014/main" id="{6C33F7D8-6654-E9B2-01A8-F94A72543FA5}"/>
              </a:ext>
            </a:extLst>
          </p:cNvPr>
          <p:cNvSpPr/>
          <p:nvPr/>
        </p:nvSpPr>
        <p:spPr>
          <a:xfrm>
            <a:off x="1479446" y="2051805"/>
            <a:ext cx="1609292" cy="442060"/>
          </a:xfrm>
          <a:prstGeom prst="wedgeRoundRectCallout">
            <a:avLst>
              <a:gd name="adj1" fmla="val -7159"/>
              <a:gd name="adj2" fmla="val 107706"/>
              <a:gd name="adj3" fmla="val 1666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dirty="0">
                <a:hlinkClick r:id="rId4"/>
              </a:rPr>
              <a:t>Styregruppen for KP opfordrer til at bruge løsningen</a:t>
            </a:r>
            <a:endParaRPr lang="da-DK" sz="800" dirty="0"/>
          </a:p>
        </p:txBody>
      </p:sp>
      <p:sp>
        <p:nvSpPr>
          <p:cNvPr id="24" name="Taleboble: rektangel med afrundede hjørner 23">
            <a:extLst>
              <a:ext uri="{FF2B5EF4-FFF2-40B4-BE49-F238E27FC236}">
                <a16:creationId xmlns:a16="http://schemas.microsoft.com/office/drawing/2014/main" id="{BAC161C8-F132-FA4E-8A7E-B71AA71D9526}"/>
              </a:ext>
            </a:extLst>
          </p:cNvPr>
          <p:cNvSpPr/>
          <p:nvPr/>
        </p:nvSpPr>
        <p:spPr>
          <a:xfrm>
            <a:off x="5444989" y="1944887"/>
            <a:ext cx="1812414" cy="548978"/>
          </a:xfrm>
          <a:prstGeom prst="wedgeRoundRectCallout">
            <a:avLst>
              <a:gd name="adj1" fmla="val 17719"/>
              <a:gd name="adj2" fmla="val 103082"/>
              <a:gd name="adj3" fmla="val 1666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</a:pPr>
            <a:r>
              <a:rPr lang="da-DK" sz="800" dirty="0">
                <a:hlinkClick r:id="rId5"/>
              </a:rPr>
              <a:t>Derfor anbefaler Aalborg at tage KP og </a:t>
            </a:r>
            <a:r>
              <a:rPr lang="da-DK" sz="800" dirty="0" err="1">
                <a:hlinkClick r:id="rId5"/>
              </a:rPr>
              <a:t>eFaktura</a:t>
            </a:r>
            <a:r>
              <a:rPr lang="da-DK" sz="800" dirty="0">
                <a:hlinkClick r:id="rId5"/>
              </a:rPr>
              <a:t> i brug v. Connie - Afdelingsleder - Aalborg kommune</a:t>
            </a:r>
            <a:endParaRPr lang="da-DK" sz="800" dirty="0"/>
          </a:p>
        </p:txBody>
      </p: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961C9BC1-AC10-E8B2-6F17-1A309682EF5B}"/>
              </a:ext>
            </a:extLst>
          </p:cNvPr>
          <p:cNvGrpSpPr/>
          <p:nvPr/>
        </p:nvGrpSpPr>
        <p:grpSpPr>
          <a:xfrm>
            <a:off x="6011833" y="2959535"/>
            <a:ext cx="1245570" cy="1245570"/>
            <a:chOff x="4870735" y="3418793"/>
            <a:chExt cx="1245570" cy="1245570"/>
          </a:xfrm>
        </p:grpSpPr>
        <p:pic>
          <p:nvPicPr>
            <p:cNvPr id="37" name="Grafik 36" descr="Bruger krone kvinde med massiv udfyldning">
              <a:extLst>
                <a:ext uri="{FF2B5EF4-FFF2-40B4-BE49-F238E27FC236}">
                  <a16:creationId xmlns:a16="http://schemas.microsoft.com/office/drawing/2014/main" id="{080A1D5E-A430-2712-BD97-AC6F5D505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70735" y="3418793"/>
              <a:ext cx="1245570" cy="1245570"/>
            </a:xfrm>
            <a:prstGeom prst="rect">
              <a:avLst/>
            </a:prstGeom>
          </p:spPr>
        </p:pic>
        <p:sp>
          <p:nvSpPr>
            <p:cNvPr id="38" name="Tekstfelt 37">
              <a:extLst>
                <a:ext uri="{FF2B5EF4-FFF2-40B4-BE49-F238E27FC236}">
                  <a16:creationId xmlns:a16="http://schemas.microsoft.com/office/drawing/2014/main" id="{B6097047-99DF-39B0-3C8C-A50A1A082AF8}"/>
                </a:ext>
              </a:extLst>
            </p:cNvPr>
            <p:cNvSpPr txBox="1"/>
            <p:nvPr/>
          </p:nvSpPr>
          <p:spPr>
            <a:xfrm>
              <a:off x="5033233" y="4145724"/>
              <a:ext cx="920574" cy="3693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Connie Aalborg</a:t>
              </a:r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AE3478CF-2135-0FC5-4696-15FB23268CDB}"/>
              </a:ext>
            </a:extLst>
          </p:cNvPr>
          <p:cNvGrpSpPr/>
          <p:nvPr/>
        </p:nvGrpSpPr>
        <p:grpSpPr>
          <a:xfrm>
            <a:off x="1919815" y="2918990"/>
            <a:ext cx="1245570" cy="1245570"/>
            <a:chOff x="6208019" y="2646054"/>
            <a:chExt cx="1245570" cy="1245570"/>
          </a:xfrm>
        </p:grpSpPr>
        <p:pic>
          <p:nvPicPr>
            <p:cNvPr id="10" name="Grafik 9" descr="Bruger krone kvinde med massiv udfyldning">
              <a:extLst>
                <a:ext uri="{FF2B5EF4-FFF2-40B4-BE49-F238E27FC236}">
                  <a16:creationId xmlns:a16="http://schemas.microsoft.com/office/drawing/2014/main" id="{991067C4-E5E1-D7CE-9EA1-FAC472F9F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8019" y="2646054"/>
              <a:ext cx="1245570" cy="1245570"/>
            </a:xfrm>
            <a:prstGeom prst="rect">
              <a:avLst/>
            </a:prstGeom>
          </p:spPr>
        </p:pic>
        <p:sp>
          <p:nvSpPr>
            <p:cNvPr id="25" name="Tekstfelt 24">
              <a:extLst>
                <a:ext uri="{FF2B5EF4-FFF2-40B4-BE49-F238E27FC236}">
                  <a16:creationId xmlns:a16="http://schemas.microsoft.com/office/drawing/2014/main" id="{425B57E4-8E57-0053-6042-02DB0F476E39}"/>
                </a:ext>
              </a:extLst>
            </p:cNvPr>
            <p:cNvSpPr txBox="1"/>
            <p:nvPr/>
          </p:nvSpPr>
          <p:spPr>
            <a:xfrm>
              <a:off x="6370517" y="3372985"/>
              <a:ext cx="920574" cy="3693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Birgitte København</a:t>
              </a:r>
            </a:p>
          </p:txBody>
        </p: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C7044A3-1285-EE69-C456-0CC32C77A613}"/>
              </a:ext>
            </a:extLst>
          </p:cNvPr>
          <p:cNvGrpSpPr/>
          <p:nvPr/>
        </p:nvGrpSpPr>
        <p:grpSpPr>
          <a:xfrm>
            <a:off x="3682402" y="2918990"/>
            <a:ext cx="1245570" cy="1245570"/>
            <a:chOff x="6208019" y="2646054"/>
            <a:chExt cx="1245570" cy="1245570"/>
          </a:xfrm>
        </p:grpSpPr>
        <p:pic>
          <p:nvPicPr>
            <p:cNvPr id="27" name="Grafik 26" descr="Bruger krone kvinde med massiv udfyldning">
              <a:extLst>
                <a:ext uri="{FF2B5EF4-FFF2-40B4-BE49-F238E27FC236}">
                  <a16:creationId xmlns:a16="http://schemas.microsoft.com/office/drawing/2014/main" id="{35432B41-5FDE-A087-2E03-638D18AAF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8019" y="2646054"/>
              <a:ext cx="1245570" cy="1245570"/>
            </a:xfrm>
            <a:prstGeom prst="rect">
              <a:avLst/>
            </a:prstGeom>
          </p:spPr>
        </p:pic>
        <p:sp>
          <p:nvSpPr>
            <p:cNvPr id="28" name="Tekstfelt 27">
              <a:extLst>
                <a:ext uri="{FF2B5EF4-FFF2-40B4-BE49-F238E27FC236}">
                  <a16:creationId xmlns:a16="http://schemas.microsoft.com/office/drawing/2014/main" id="{262A046C-AA56-075F-287E-402066D5939F}"/>
                </a:ext>
              </a:extLst>
            </p:cNvPr>
            <p:cNvSpPr txBox="1"/>
            <p:nvPr/>
          </p:nvSpPr>
          <p:spPr>
            <a:xfrm>
              <a:off x="6370517" y="3372985"/>
              <a:ext cx="920574" cy="3693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Charlotte Hørsholm</a:t>
              </a:r>
            </a:p>
          </p:txBody>
        </p: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FDA3351E-C657-0498-DF55-3F17C64747D1}"/>
              </a:ext>
            </a:extLst>
          </p:cNvPr>
          <p:cNvGrpSpPr/>
          <p:nvPr/>
        </p:nvGrpSpPr>
        <p:grpSpPr>
          <a:xfrm>
            <a:off x="2801109" y="2918991"/>
            <a:ext cx="1245569" cy="1245569"/>
            <a:chOff x="4454864" y="2647653"/>
            <a:chExt cx="1245569" cy="1245569"/>
          </a:xfrm>
        </p:grpSpPr>
        <p:pic>
          <p:nvPicPr>
            <p:cNvPr id="43" name="Grafik 42" descr="Bruger krone mand med massiv udfyldning">
              <a:extLst>
                <a:ext uri="{FF2B5EF4-FFF2-40B4-BE49-F238E27FC236}">
                  <a16:creationId xmlns:a16="http://schemas.microsoft.com/office/drawing/2014/main" id="{2E34F188-C401-9281-69A2-65AC961BD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54864" y="2647653"/>
              <a:ext cx="1245569" cy="1245569"/>
            </a:xfrm>
            <a:prstGeom prst="rect">
              <a:avLst/>
            </a:prstGeom>
          </p:spPr>
        </p:pic>
        <p:sp>
          <p:nvSpPr>
            <p:cNvPr id="44" name="Tekstfelt 43">
              <a:extLst>
                <a:ext uri="{FF2B5EF4-FFF2-40B4-BE49-F238E27FC236}">
                  <a16:creationId xmlns:a16="http://schemas.microsoft.com/office/drawing/2014/main" id="{4E2263A9-5C9A-2651-3E33-8C98B0D564A9}"/>
                </a:ext>
              </a:extLst>
            </p:cNvPr>
            <p:cNvSpPr txBox="1"/>
            <p:nvPr/>
          </p:nvSpPr>
          <p:spPr>
            <a:xfrm>
              <a:off x="4617362" y="3373727"/>
              <a:ext cx="920574" cy="3693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Thomas Hvidovre</a:t>
              </a:r>
            </a:p>
          </p:txBody>
        </p:sp>
      </p:grp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6F66688B-9E03-3459-0239-136BFAEB8EAF}"/>
              </a:ext>
            </a:extLst>
          </p:cNvPr>
          <p:cNvSpPr/>
          <p:nvPr/>
        </p:nvSpPr>
        <p:spPr>
          <a:xfrm>
            <a:off x="5978617" y="2900746"/>
            <a:ext cx="1367063" cy="1254580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1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764CA-8623-DF06-3879-9A53A18B1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F6E57-3DB2-85F0-187F-094D553C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Emne 2: </a:t>
            </a:r>
            <a:r>
              <a:rPr lang="da-DK" sz="3200" dirty="0"/>
              <a:t>Prioriterede ændringsforslag 2025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26D0D5E-54A3-6444-565A-B25BE77425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3027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CB0A3-BD0F-E436-61C7-291EA5074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Prioriteringsproces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29025E6-0BA3-9E94-6329-1D061CBE06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6152981" cy="3168650"/>
          </a:xfrm>
        </p:spPr>
        <p:txBody>
          <a:bodyPr/>
          <a:lstStyle/>
          <a:p>
            <a:r>
              <a:rPr lang="da-DK" dirty="0"/>
              <a:t>Ændringsforslag indsendes af kommunerne</a:t>
            </a:r>
          </a:p>
          <a:p>
            <a:endParaRPr lang="da-DK" dirty="0"/>
          </a:p>
          <a:p>
            <a:r>
              <a:rPr lang="da-DK" dirty="0"/>
              <a:t>Forslag (pt ca. 300) deles på 6 faggrupper </a:t>
            </a:r>
          </a:p>
          <a:p>
            <a:endParaRPr lang="da-DK" dirty="0"/>
          </a:p>
          <a:p>
            <a:r>
              <a:rPr lang="da-DK" dirty="0"/>
              <a:t>Faggrupperne prioriterer og udvælger 5 vigtigste ændringsforslag</a:t>
            </a:r>
          </a:p>
          <a:p>
            <a:endParaRPr lang="da-DK" dirty="0"/>
          </a:p>
          <a:p>
            <a:r>
              <a:rPr lang="da-DK" dirty="0"/>
              <a:t>Pensionsarbejdsgruppen opmærker de 6x5 forslag ud fra flere parametre, som vægtes af den kommunale styregruppe</a:t>
            </a:r>
          </a:p>
          <a:p>
            <a:endParaRPr lang="da-DK" dirty="0"/>
          </a:p>
          <a:p>
            <a:r>
              <a:rPr lang="da-DK" dirty="0"/>
              <a:t>KOMBIT opretter ændringer til de løbende releases 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5B41137-43E6-6059-DBAD-576A85AACA86}"/>
              </a:ext>
            </a:extLst>
          </p:cNvPr>
          <p:cNvSpPr/>
          <p:nvPr/>
        </p:nvSpPr>
        <p:spPr>
          <a:xfrm>
            <a:off x="6776936" y="933855"/>
            <a:ext cx="1898752" cy="7847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2BED6E76-47C1-5B27-34EA-76BB69E6E314}"/>
              </a:ext>
            </a:extLst>
          </p:cNvPr>
          <p:cNvGraphicFramePr>
            <a:graphicFrameLocks noGrp="1"/>
          </p:cNvGraphicFramePr>
          <p:nvPr/>
        </p:nvGraphicFramePr>
        <p:xfrm>
          <a:off x="6776933" y="2715324"/>
          <a:ext cx="1898754" cy="22001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6459">
                  <a:extLst>
                    <a:ext uri="{9D8B030D-6E8A-4147-A177-3AD203B41FA5}">
                      <a16:colId xmlns:a16="http://schemas.microsoft.com/office/drawing/2014/main" val="1803849261"/>
                    </a:ext>
                  </a:extLst>
                </a:gridCol>
                <a:gridCol w="316459">
                  <a:extLst>
                    <a:ext uri="{9D8B030D-6E8A-4147-A177-3AD203B41FA5}">
                      <a16:colId xmlns:a16="http://schemas.microsoft.com/office/drawing/2014/main" val="1013490067"/>
                    </a:ext>
                  </a:extLst>
                </a:gridCol>
                <a:gridCol w="316459">
                  <a:extLst>
                    <a:ext uri="{9D8B030D-6E8A-4147-A177-3AD203B41FA5}">
                      <a16:colId xmlns:a16="http://schemas.microsoft.com/office/drawing/2014/main" val="3921994325"/>
                    </a:ext>
                  </a:extLst>
                </a:gridCol>
                <a:gridCol w="316459">
                  <a:extLst>
                    <a:ext uri="{9D8B030D-6E8A-4147-A177-3AD203B41FA5}">
                      <a16:colId xmlns:a16="http://schemas.microsoft.com/office/drawing/2014/main" val="957958"/>
                    </a:ext>
                  </a:extLst>
                </a:gridCol>
                <a:gridCol w="316459">
                  <a:extLst>
                    <a:ext uri="{9D8B030D-6E8A-4147-A177-3AD203B41FA5}">
                      <a16:colId xmlns:a16="http://schemas.microsoft.com/office/drawing/2014/main" val="2587522200"/>
                    </a:ext>
                  </a:extLst>
                </a:gridCol>
                <a:gridCol w="316459">
                  <a:extLst>
                    <a:ext uri="{9D8B030D-6E8A-4147-A177-3AD203B41FA5}">
                      <a16:colId xmlns:a16="http://schemas.microsoft.com/office/drawing/2014/main" val="3193688984"/>
                    </a:ext>
                  </a:extLst>
                </a:gridCol>
              </a:tblGrid>
              <a:tr h="44003"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382793"/>
                  </a:ext>
                </a:extLst>
              </a:tr>
              <a:tr h="44003"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985687"/>
                  </a:ext>
                </a:extLst>
              </a:tr>
              <a:tr h="44003"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669976"/>
                  </a:ext>
                </a:extLst>
              </a:tr>
              <a:tr h="44003"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798580"/>
                  </a:ext>
                </a:extLst>
              </a:tr>
              <a:tr h="44003"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00" dirty="0"/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443750"/>
                  </a:ext>
                </a:extLst>
              </a:tr>
            </a:tbl>
          </a:graphicData>
        </a:graphic>
      </p:graphicFrame>
      <p:grpSp>
        <p:nvGrpSpPr>
          <p:cNvPr id="22" name="Gruppe 21">
            <a:extLst>
              <a:ext uri="{FF2B5EF4-FFF2-40B4-BE49-F238E27FC236}">
                <a16:creationId xmlns:a16="http://schemas.microsoft.com/office/drawing/2014/main" id="{EC2F4EA8-8FBA-70F9-7420-D801846C2CB3}"/>
              </a:ext>
            </a:extLst>
          </p:cNvPr>
          <p:cNvGrpSpPr/>
          <p:nvPr/>
        </p:nvGrpSpPr>
        <p:grpSpPr>
          <a:xfrm>
            <a:off x="7173443" y="3189982"/>
            <a:ext cx="300142" cy="629543"/>
            <a:chOff x="7774557" y="3436806"/>
            <a:chExt cx="149685" cy="436939"/>
          </a:xfrm>
        </p:grpSpPr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AF059471-06E3-B01A-3181-037028739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0800000" flipH="1">
              <a:off x="7774557" y="3436806"/>
              <a:ext cx="149684" cy="66823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03E59C79-F856-D139-D2EE-8A557EA9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0800000" flipH="1">
              <a:off x="7774557" y="3584852"/>
              <a:ext cx="149684" cy="66823"/>
            </a:xfrm>
            <a:prstGeom prst="rect">
              <a:avLst/>
            </a:prstGeom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2EFABAE3-B469-8075-5C80-E9C95819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0800000" flipH="1">
              <a:off x="7774557" y="3510829"/>
              <a:ext cx="149684" cy="66823"/>
            </a:xfrm>
            <a:prstGeom prst="rect">
              <a:avLst/>
            </a:prstGeom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9F886976-205B-A038-8E90-6236F0787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0800000" flipH="1">
              <a:off x="7774558" y="3732898"/>
              <a:ext cx="149684" cy="66823"/>
            </a:xfrm>
            <a:prstGeom prst="rect">
              <a:avLst/>
            </a:prstGeom>
          </p:spPr>
        </p:pic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ACC92EF6-1372-7862-6B7A-1BAEF52B5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0800000" flipH="1">
              <a:off x="7774557" y="3658875"/>
              <a:ext cx="149684" cy="66823"/>
            </a:xfrm>
            <a:prstGeom prst="rect">
              <a:avLst/>
            </a:prstGeom>
          </p:spPr>
        </p:pic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3EE6FF97-E9AD-B2F9-41C6-3CF55303B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0800000" flipH="1">
              <a:off x="7774557" y="3806922"/>
              <a:ext cx="149684" cy="66823"/>
            </a:xfrm>
            <a:prstGeom prst="rect">
              <a:avLst/>
            </a:prstGeom>
          </p:spPr>
        </p:pic>
      </p:grpSp>
      <p:graphicFrame>
        <p:nvGraphicFramePr>
          <p:cNvPr id="23" name="Tabel 22">
            <a:extLst>
              <a:ext uri="{FF2B5EF4-FFF2-40B4-BE49-F238E27FC236}">
                <a16:creationId xmlns:a16="http://schemas.microsoft.com/office/drawing/2014/main" id="{E84744D8-E9AC-3C15-0344-288F7D88D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370542"/>
              </p:ext>
            </p:extLst>
          </p:nvPr>
        </p:nvGraphicFramePr>
        <p:xfrm>
          <a:off x="6776933" y="1748935"/>
          <a:ext cx="1898754" cy="76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59">
                  <a:extLst>
                    <a:ext uri="{9D8B030D-6E8A-4147-A177-3AD203B41FA5}">
                      <a16:colId xmlns:a16="http://schemas.microsoft.com/office/drawing/2014/main" val="1803849261"/>
                    </a:ext>
                  </a:extLst>
                </a:gridCol>
                <a:gridCol w="316459">
                  <a:extLst>
                    <a:ext uri="{9D8B030D-6E8A-4147-A177-3AD203B41FA5}">
                      <a16:colId xmlns:a16="http://schemas.microsoft.com/office/drawing/2014/main" val="1013490067"/>
                    </a:ext>
                  </a:extLst>
                </a:gridCol>
                <a:gridCol w="316459">
                  <a:extLst>
                    <a:ext uri="{9D8B030D-6E8A-4147-A177-3AD203B41FA5}">
                      <a16:colId xmlns:a16="http://schemas.microsoft.com/office/drawing/2014/main" val="3921994325"/>
                    </a:ext>
                  </a:extLst>
                </a:gridCol>
                <a:gridCol w="316459">
                  <a:extLst>
                    <a:ext uri="{9D8B030D-6E8A-4147-A177-3AD203B41FA5}">
                      <a16:colId xmlns:a16="http://schemas.microsoft.com/office/drawing/2014/main" val="957958"/>
                    </a:ext>
                  </a:extLst>
                </a:gridCol>
                <a:gridCol w="316459">
                  <a:extLst>
                    <a:ext uri="{9D8B030D-6E8A-4147-A177-3AD203B41FA5}">
                      <a16:colId xmlns:a16="http://schemas.microsoft.com/office/drawing/2014/main" val="2587522200"/>
                    </a:ext>
                  </a:extLst>
                </a:gridCol>
                <a:gridCol w="316459">
                  <a:extLst>
                    <a:ext uri="{9D8B030D-6E8A-4147-A177-3AD203B41FA5}">
                      <a16:colId xmlns:a16="http://schemas.microsoft.com/office/drawing/2014/main" val="3193688984"/>
                    </a:ext>
                  </a:extLst>
                </a:gridCol>
              </a:tblGrid>
              <a:tr h="767180"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382793"/>
                  </a:ext>
                </a:extLst>
              </a:tr>
            </a:tbl>
          </a:graphicData>
        </a:graphic>
      </p:graphicFrame>
      <p:pic>
        <p:nvPicPr>
          <p:cNvPr id="24" name="Billede 23">
            <a:extLst>
              <a:ext uri="{FF2B5EF4-FFF2-40B4-BE49-F238E27FC236}">
                <a16:creationId xmlns:a16="http://schemas.microsoft.com/office/drawing/2014/main" id="{DFADC864-58EC-7882-E105-CF04023280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7538885" y="4081633"/>
            <a:ext cx="297864" cy="10665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5D403E5-4EC9-8316-BE8D-62EF63C29774}"/>
              </a:ext>
            </a:extLst>
          </p:cNvPr>
          <p:cNvSpPr/>
          <p:nvPr/>
        </p:nvSpPr>
        <p:spPr>
          <a:xfrm>
            <a:off x="6992198" y="786193"/>
            <a:ext cx="104775" cy="104775"/>
          </a:xfrm>
          <a:prstGeom prst="ellipse">
            <a:avLst/>
          </a:prstGeom>
          <a:solidFill>
            <a:srgbClr val="CCC09E"/>
          </a:solidFill>
          <a:ln>
            <a:solidFill>
              <a:srgbClr val="CCC09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620F26D-F117-5F6E-8134-59EC5D15D9F4}"/>
              </a:ext>
            </a:extLst>
          </p:cNvPr>
          <p:cNvSpPr/>
          <p:nvPr/>
        </p:nvSpPr>
        <p:spPr>
          <a:xfrm>
            <a:off x="7655138" y="507951"/>
            <a:ext cx="104775" cy="104775"/>
          </a:xfrm>
          <a:prstGeom prst="ellipse">
            <a:avLst/>
          </a:prstGeom>
          <a:solidFill>
            <a:srgbClr val="CCC09E"/>
          </a:solidFill>
          <a:ln>
            <a:solidFill>
              <a:srgbClr val="CCC09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4F8CF15-57D8-EBDB-BCF2-321A9AEBA2CB}"/>
              </a:ext>
            </a:extLst>
          </p:cNvPr>
          <p:cNvSpPr/>
          <p:nvPr/>
        </p:nvSpPr>
        <p:spPr>
          <a:xfrm>
            <a:off x="7807538" y="660351"/>
            <a:ext cx="104775" cy="104775"/>
          </a:xfrm>
          <a:prstGeom prst="ellipse">
            <a:avLst/>
          </a:prstGeom>
          <a:solidFill>
            <a:srgbClr val="CCC09E"/>
          </a:solidFill>
          <a:ln>
            <a:solidFill>
              <a:srgbClr val="CCC09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FADA110-399D-FFAF-9146-FDBA87DDDE21}"/>
              </a:ext>
            </a:extLst>
          </p:cNvPr>
          <p:cNvSpPr/>
          <p:nvPr/>
        </p:nvSpPr>
        <p:spPr>
          <a:xfrm>
            <a:off x="7959938" y="812751"/>
            <a:ext cx="104775" cy="104775"/>
          </a:xfrm>
          <a:prstGeom prst="ellipse">
            <a:avLst/>
          </a:prstGeom>
          <a:solidFill>
            <a:srgbClr val="CCC09E"/>
          </a:solidFill>
          <a:ln>
            <a:solidFill>
              <a:srgbClr val="CCC09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A026F70-FDA3-7C36-01AB-2F999492255E}"/>
              </a:ext>
            </a:extLst>
          </p:cNvPr>
          <p:cNvSpPr/>
          <p:nvPr/>
        </p:nvSpPr>
        <p:spPr>
          <a:xfrm>
            <a:off x="7281758" y="591771"/>
            <a:ext cx="104775" cy="104775"/>
          </a:xfrm>
          <a:prstGeom prst="ellipse">
            <a:avLst/>
          </a:prstGeom>
          <a:solidFill>
            <a:srgbClr val="CCC09E"/>
          </a:solidFill>
          <a:ln>
            <a:solidFill>
              <a:srgbClr val="CCC09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243C328-28BF-2FC2-F7D2-F27811B05D18}"/>
              </a:ext>
            </a:extLst>
          </p:cNvPr>
          <p:cNvSpPr/>
          <p:nvPr/>
        </p:nvSpPr>
        <p:spPr>
          <a:xfrm>
            <a:off x="8264738" y="469851"/>
            <a:ext cx="104775" cy="104775"/>
          </a:xfrm>
          <a:prstGeom prst="ellipse">
            <a:avLst/>
          </a:prstGeom>
          <a:solidFill>
            <a:srgbClr val="CCC09E"/>
          </a:solidFill>
          <a:ln>
            <a:solidFill>
              <a:srgbClr val="CCC09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6E4D233-371C-0508-EEAA-848C12D9114D}"/>
              </a:ext>
            </a:extLst>
          </p:cNvPr>
          <p:cNvSpPr/>
          <p:nvPr/>
        </p:nvSpPr>
        <p:spPr>
          <a:xfrm>
            <a:off x="7525598" y="633582"/>
            <a:ext cx="104775" cy="104775"/>
          </a:xfrm>
          <a:prstGeom prst="ellipse">
            <a:avLst/>
          </a:prstGeom>
          <a:solidFill>
            <a:srgbClr val="CCC09E"/>
          </a:solidFill>
          <a:ln>
            <a:solidFill>
              <a:srgbClr val="CCC09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90540F0-50BD-AB87-D986-D655DEDB11A5}"/>
              </a:ext>
            </a:extLst>
          </p:cNvPr>
          <p:cNvSpPr/>
          <p:nvPr/>
        </p:nvSpPr>
        <p:spPr>
          <a:xfrm>
            <a:off x="8237963" y="707160"/>
            <a:ext cx="104775" cy="104775"/>
          </a:xfrm>
          <a:prstGeom prst="ellipse">
            <a:avLst/>
          </a:prstGeom>
          <a:solidFill>
            <a:srgbClr val="CCC09E"/>
          </a:solidFill>
          <a:ln>
            <a:solidFill>
              <a:srgbClr val="CCC09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1364EC7-FBB6-4B14-017E-5C838FF08BDA}"/>
              </a:ext>
            </a:extLst>
          </p:cNvPr>
          <p:cNvSpPr/>
          <p:nvPr/>
        </p:nvSpPr>
        <p:spPr>
          <a:xfrm>
            <a:off x="8424758" y="667971"/>
            <a:ext cx="104775" cy="104775"/>
          </a:xfrm>
          <a:prstGeom prst="ellipse">
            <a:avLst/>
          </a:prstGeom>
          <a:solidFill>
            <a:srgbClr val="CCC09E"/>
          </a:solidFill>
          <a:ln>
            <a:solidFill>
              <a:srgbClr val="CCC09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0F2FD28-2167-1BDF-DFD9-A589EBA187A8}"/>
              </a:ext>
            </a:extLst>
          </p:cNvPr>
          <p:cNvSpPr/>
          <p:nvPr/>
        </p:nvSpPr>
        <p:spPr>
          <a:xfrm>
            <a:off x="7898978" y="599391"/>
            <a:ext cx="104775" cy="104775"/>
          </a:xfrm>
          <a:prstGeom prst="ellipse">
            <a:avLst/>
          </a:prstGeom>
          <a:solidFill>
            <a:srgbClr val="CCC09E"/>
          </a:solidFill>
          <a:ln>
            <a:solidFill>
              <a:srgbClr val="CCC09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901529F2-3B06-3C8A-F741-063082C89F89}"/>
              </a:ext>
            </a:extLst>
          </p:cNvPr>
          <p:cNvCxnSpPr/>
          <p:nvPr/>
        </p:nvCxnSpPr>
        <p:spPr bwMode="auto">
          <a:xfrm>
            <a:off x="6859958" y="607279"/>
            <a:ext cx="110385" cy="139164"/>
          </a:xfrm>
          <a:prstGeom prst="line">
            <a:avLst/>
          </a:prstGeom>
          <a:noFill/>
          <a:ln w="9525" algn="ctr">
            <a:solidFill>
              <a:srgbClr val="CCC09E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AEE325BD-2AC0-A2A1-F941-DCF00CBD5765}"/>
              </a:ext>
            </a:extLst>
          </p:cNvPr>
          <p:cNvCxnSpPr>
            <a:cxnSpLocks/>
          </p:cNvCxnSpPr>
          <p:nvPr/>
        </p:nvCxnSpPr>
        <p:spPr bwMode="auto">
          <a:xfrm>
            <a:off x="7243763" y="401679"/>
            <a:ext cx="48367" cy="145782"/>
          </a:xfrm>
          <a:prstGeom prst="line">
            <a:avLst/>
          </a:prstGeom>
          <a:noFill/>
          <a:ln w="9525" algn="ctr">
            <a:solidFill>
              <a:srgbClr val="CCC09E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F06B6B94-A551-38CC-6212-5F5BF2786CEF}"/>
              </a:ext>
            </a:extLst>
          </p:cNvPr>
          <p:cNvCxnSpPr>
            <a:cxnSpLocks/>
          </p:cNvCxnSpPr>
          <p:nvPr/>
        </p:nvCxnSpPr>
        <p:spPr bwMode="auto">
          <a:xfrm>
            <a:off x="7510941" y="442037"/>
            <a:ext cx="42968" cy="162642"/>
          </a:xfrm>
          <a:prstGeom prst="line">
            <a:avLst/>
          </a:prstGeom>
          <a:noFill/>
          <a:ln w="9525" algn="ctr">
            <a:solidFill>
              <a:srgbClr val="CCC09E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3" name="Lige forbindelse 32">
            <a:extLst>
              <a:ext uri="{FF2B5EF4-FFF2-40B4-BE49-F238E27FC236}">
                <a16:creationId xmlns:a16="http://schemas.microsoft.com/office/drawing/2014/main" id="{378C74BD-EED8-6A27-2CC3-415E45618AEA}"/>
              </a:ext>
            </a:extLst>
          </p:cNvPr>
          <p:cNvCxnSpPr>
            <a:cxnSpLocks/>
          </p:cNvCxnSpPr>
          <p:nvPr/>
        </p:nvCxnSpPr>
        <p:spPr bwMode="auto">
          <a:xfrm flipH="1">
            <a:off x="7729009" y="314790"/>
            <a:ext cx="30904" cy="169398"/>
          </a:xfrm>
          <a:prstGeom prst="line">
            <a:avLst/>
          </a:prstGeom>
          <a:noFill/>
          <a:ln w="9525" algn="ctr">
            <a:solidFill>
              <a:srgbClr val="CCC09E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Lige forbindelse 34">
            <a:extLst>
              <a:ext uri="{FF2B5EF4-FFF2-40B4-BE49-F238E27FC236}">
                <a16:creationId xmlns:a16="http://schemas.microsoft.com/office/drawing/2014/main" id="{BA3C4410-9108-5EB3-B750-840614A0372E}"/>
              </a:ext>
            </a:extLst>
          </p:cNvPr>
          <p:cNvCxnSpPr>
            <a:cxnSpLocks/>
          </p:cNvCxnSpPr>
          <p:nvPr/>
        </p:nvCxnSpPr>
        <p:spPr bwMode="auto">
          <a:xfrm flipH="1">
            <a:off x="7881409" y="450955"/>
            <a:ext cx="53604" cy="185633"/>
          </a:xfrm>
          <a:prstGeom prst="line">
            <a:avLst/>
          </a:prstGeom>
          <a:noFill/>
          <a:ln w="9525" algn="ctr">
            <a:solidFill>
              <a:srgbClr val="CCC09E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" name="Lige forbindelse 36">
            <a:extLst>
              <a:ext uri="{FF2B5EF4-FFF2-40B4-BE49-F238E27FC236}">
                <a16:creationId xmlns:a16="http://schemas.microsoft.com/office/drawing/2014/main" id="{5AABB5E5-F44C-652D-8BCD-6818ACFB1AEA}"/>
              </a:ext>
            </a:extLst>
          </p:cNvPr>
          <p:cNvCxnSpPr>
            <a:cxnSpLocks/>
          </p:cNvCxnSpPr>
          <p:nvPr/>
        </p:nvCxnSpPr>
        <p:spPr bwMode="auto">
          <a:xfrm flipH="1">
            <a:off x="8017828" y="406015"/>
            <a:ext cx="85620" cy="154585"/>
          </a:xfrm>
          <a:prstGeom prst="line">
            <a:avLst/>
          </a:prstGeom>
          <a:noFill/>
          <a:ln w="9525" algn="ctr">
            <a:solidFill>
              <a:srgbClr val="CCC09E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" name="Lige forbindelse 38">
            <a:extLst>
              <a:ext uri="{FF2B5EF4-FFF2-40B4-BE49-F238E27FC236}">
                <a16:creationId xmlns:a16="http://schemas.microsoft.com/office/drawing/2014/main" id="{97743076-88F3-F9E1-994E-183B52E646DC}"/>
              </a:ext>
            </a:extLst>
          </p:cNvPr>
          <p:cNvCxnSpPr>
            <a:cxnSpLocks/>
          </p:cNvCxnSpPr>
          <p:nvPr/>
        </p:nvCxnSpPr>
        <p:spPr bwMode="auto">
          <a:xfrm flipH="1">
            <a:off x="8066935" y="632037"/>
            <a:ext cx="58314" cy="152415"/>
          </a:xfrm>
          <a:prstGeom prst="line">
            <a:avLst/>
          </a:prstGeom>
          <a:noFill/>
          <a:ln w="9525" algn="ctr">
            <a:solidFill>
              <a:srgbClr val="CCC09E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01CA2300-3829-11C3-F5CE-A3F78CAB27ED}"/>
              </a:ext>
            </a:extLst>
          </p:cNvPr>
          <p:cNvCxnSpPr>
            <a:cxnSpLocks/>
          </p:cNvCxnSpPr>
          <p:nvPr/>
        </p:nvCxnSpPr>
        <p:spPr bwMode="auto">
          <a:xfrm flipH="1">
            <a:off x="8376817" y="356416"/>
            <a:ext cx="152716" cy="114307"/>
          </a:xfrm>
          <a:prstGeom prst="line">
            <a:avLst/>
          </a:prstGeom>
          <a:noFill/>
          <a:ln w="9525" algn="ctr">
            <a:solidFill>
              <a:srgbClr val="CCC09E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Lige forbindelse 42">
            <a:extLst>
              <a:ext uri="{FF2B5EF4-FFF2-40B4-BE49-F238E27FC236}">
                <a16:creationId xmlns:a16="http://schemas.microsoft.com/office/drawing/2014/main" id="{E2C6CF8E-FB7C-C81C-61FE-30B48AA4FDF8}"/>
              </a:ext>
            </a:extLst>
          </p:cNvPr>
          <p:cNvCxnSpPr>
            <a:cxnSpLocks/>
          </p:cNvCxnSpPr>
          <p:nvPr/>
        </p:nvCxnSpPr>
        <p:spPr bwMode="auto">
          <a:xfrm flipH="1">
            <a:off x="8348400" y="565642"/>
            <a:ext cx="128745" cy="135320"/>
          </a:xfrm>
          <a:prstGeom prst="line">
            <a:avLst/>
          </a:prstGeom>
          <a:noFill/>
          <a:ln w="9525" algn="ctr">
            <a:solidFill>
              <a:srgbClr val="CCC09E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5" name="Lige forbindelse 44">
            <a:extLst>
              <a:ext uri="{FF2B5EF4-FFF2-40B4-BE49-F238E27FC236}">
                <a16:creationId xmlns:a16="http://schemas.microsoft.com/office/drawing/2014/main" id="{5BDB7F4E-DE75-3475-6880-272AA43516A6}"/>
              </a:ext>
            </a:extLst>
          </p:cNvPr>
          <p:cNvCxnSpPr>
            <a:cxnSpLocks/>
          </p:cNvCxnSpPr>
          <p:nvPr/>
        </p:nvCxnSpPr>
        <p:spPr bwMode="auto">
          <a:xfrm flipH="1">
            <a:off x="8562053" y="694640"/>
            <a:ext cx="148153" cy="8572"/>
          </a:xfrm>
          <a:prstGeom prst="line">
            <a:avLst/>
          </a:prstGeom>
          <a:noFill/>
          <a:ln w="9525" algn="ctr">
            <a:solidFill>
              <a:srgbClr val="CCC09E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9" name="Pladsholder til tekst 48">
            <a:extLst>
              <a:ext uri="{FF2B5EF4-FFF2-40B4-BE49-F238E27FC236}">
                <a16:creationId xmlns:a16="http://schemas.microsoft.com/office/drawing/2014/main" id="{E472F74A-8F56-8D51-F248-4BE99A0E0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900" dirty="0"/>
              <a:t>Prioriterede ændringsforslag 2025</a:t>
            </a:r>
            <a:endParaRPr lang="da-DK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F0B35F-2FA5-AD8A-46CF-83C4AE74E72C}"/>
              </a:ext>
            </a:extLst>
          </p:cNvPr>
          <p:cNvSpPr/>
          <p:nvPr/>
        </p:nvSpPr>
        <p:spPr>
          <a:xfrm>
            <a:off x="7940424" y="3179113"/>
            <a:ext cx="309458" cy="640411"/>
          </a:xfrm>
          <a:prstGeom prst="rect">
            <a:avLst/>
          </a:prstGeom>
          <a:gradFill>
            <a:gsLst>
              <a:gs pos="0">
                <a:srgbClr val="92D050"/>
              </a:gs>
              <a:gs pos="5900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30" name="Pil: højre 29">
            <a:extLst>
              <a:ext uri="{FF2B5EF4-FFF2-40B4-BE49-F238E27FC236}">
                <a16:creationId xmlns:a16="http://schemas.microsoft.com/office/drawing/2014/main" id="{7B20368E-CAEA-6315-8D54-9160BCCE254F}"/>
              </a:ext>
            </a:extLst>
          </p:cNvPr>
          <p:cNvSpPr/>
          <p:nvPr/>
        </p:nvSpPr>
        <p:spPr>
          <a:xfrm>
            <a:off x="7577985" y="3403287"/>
            <a:ext cx="258764" cy="202932"/>
          </a:xfrm>
          <a:prstGeom prst="rightArrow">
            <a:avLst/>
          </a:prstGeom>
          <a:solidFill>
            <a:srgbClr val="CCC0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106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DB8A5-99D8-A096-886D-D9DBC30DE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77DF7-9351-1563-09EE-8AC1EEEA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Pensionsarbejdsgruppen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Top ændringsforslag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2F8B202-FC57-90EF-2327-A06FF63A5B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573859-CFAA-A540-5E35-2C208E2284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900" dirty="0"/>
              <a:t>Prioriterede ændringsforslag 2025</a:t>
            </a:r>
            <a:endParaRPr lang="da-DK" dirty="0"/>
          </a:p>
          <a:p>
            <a:endParaRPr lang="da-DK" dirty="0"/>
          </a:p>
        </p:txBody>
      </p:sp>
      <p:pic>
        <p:nvPicPr>
          <p:cNvPr id="8" name="Pladsholder til billede 7" descr="Et billede, der indeholder tøj, person, Læring/undervisning, håndskrift&#10;&#10;Automatisk genereret beskrivelse">
            <a:extLst>
              <a:ext uri="{FF2B5EF4-FFF2-40B4-BE49-F238E27FC236}">
                <a16:creationId xmlns:a16="http://schemas.microsoft.com/office/drawing/2014/main" id="{01EFE496-ED2B-DA9F-EB14-4D74BB3B02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DB564EE-7A3D-4F7D-B074-0B142ADBF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5" y="976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9DDF40B-9AD5-B5EE-C81B-C4B28AA76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9" y="1237401"/>
            <a:ext cx="6162675" cy="3876631"/>
          </a:xfrm>
          <a:prstGeom prst="rect">
            <a:avLst/>
          </a:prstGeom>
        </p:spPr>
      </p:pic>
      <p:grpSp>
        <p:nvGrpSpPr>
          <p:cNvPr id="30" name="Gruppe 29">
            <a:extLst>
              <a:ext uri="{FF2B5EF4-FFF2-40B4-BE49-F238E27FC236}">
                <a16:creationId xmlns:a16="http://schemas.microsoft.com/office/drawing/2014/main" id="{EE56D8DA-E7D5-637B-D5E5-7605ED972882}"/>
              </a:ext>
            </a:extLst>
          </p:cNvPr>
          <p:cNvGrpSpPr/>
          <p:nvPr/>
        </p:nvGrpSpPr>
        <p:grpSpPr>
          <a:xfrm>
            <a:off x="6926956" y="1933581"/>
            <a:ext cx="1748731" cy="3016240"/>
            <a:chOff x="6926956" y="1933581"/>
            <a:chExt cx="1748731" cy="3016240"/>
          </a:xfrm>
        </p:grpSpPr>
        <p:sp>
          <p:nvSpPr>
            <p:cNvPr id="13" name="Billedforklaring: streg 12">
              <a:extLst>
                <a:ext uri="{FF2B5EF4-FFF2-40B4-BE49-F238E27FC236}">
                  <a16:creationId xmlns:a16="http://schemas.microsoft.com/office/drawing/2014/main" id="{B4C6DAD6-604B-5715-EB78-5D39099A798E}"/>
                </a:ext>
              </a:extLst>
            </p:cNvPr>
            <p:cNvSpPr/>
            <p:nvPr/>
          </p:nvSpPr>
          <p:spPr>
            <a:xfrm>
              <a:off x="6926956" y="1933581"/>
              <a:ext cx="1748731" cy="228596"/>
            </a:xfrm>
            <a:prstGeom prst="borderCallout1">
              <a:avLst>
                <a:gd name="adj1" fmla="val 50710"/>
                <a:gd name="adj2" fmla="val 0"/>
                <a:gd name="adj3" fmla="val 59126"/>
                <a:gd name="adj4" fmla="val -17061"/>
              </a:avLst>
            </a:prstGeom>
            <a:solidFill>
              <a:srgbClr val="63BE7B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a-DK" sz="1200" b="1" dirty="0">
                  <a:solidFill>
                    <a:schemeClr val="tx1"/>
                  </a:solidFill>
                  <a:latin typeface="Arial"/>
                  <a:cs typeface="Arial"/>
                </a:rPr>
                <a:t>5.6 (sep-25)</a:t>
              </a:r>
            </a:p>
          </p:txBody>
        </p:sp>
        <p:sp>
          <p:nvSpPr>
            <p:cNvPr id="16" name="Billedforklaring: streg 15">
              <a:extLst>
                <a:ext uri="{FF2B5EF4-FFF2-40B4-BE49-F238E27FC236}">
                  <a16:creationId xmlns:a16="http://schemas.microsoft.com/office/drawing/2014/main" id="{70DCC820-A2F6-4987-1F05-4F9F5878BC4C}"/>
                </a:ext>
              </a:extLst>
            </p:cNvPr>
            <p:cNvSpPr/>
            <p:nvPr/>
          </p:nvSpPr>
          <p:spPr>
            <a:xfrm>
              <a:off x="6926956" y="4721225"/>
              <a:ext cx="1748731" cy="228596"/>
            </a:xfrm>
            <a:prstGeom prst="borderCallout1">
              <a:avLst>
                <a:gd name="adj1" fmla="val 50710"/>
                <a:gd name="adj2" fmla="val 0"/>
                <a:gd name="adj3" fmla="val 59126"/>
                <a:gd name="adj4" fmla="val -17061"/>
              </a:avLst>
            </a:prstGeom>
            <a:solidFill>
              <a:srgbClr val="63BE7B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a-DK" sz="1200" b="1" dirty="0">
                  <a:solidFill>
                    <a:schemeClr val="tx1"/>
                  </a:solidFill>
                  <a:latin typeface="Arial"/>
                  <a:cs typeface="Arial"/>
                </a:rPr>
                <a:t>5.6 (sep-25)</a:t>
              </a:r>
            </a:p>
          </p:txBody>
        </p:sp>
      </p:grp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8ADA3D45-7B26-3E0E-1840-1B61E6B470A9}"/>
              </a:ext>
            </a:extLst>
          </p:cNvPr>
          <p:cNvGrpSpPr/>
          <p:nvPr/>
        </p:nvGrpSpPr>
        <p:grpSpPr>
          <a:xfrm>
            <a:off x="6919019" y="2343154"/>
            <a:ext cx="1756668" cy="1628769"/>
            <a:chOff x="6919019" y="2343154"/>
            <a:chExt cx="1756668" cy="1628769"/>
          </a:xfrm>
        </p:grpSpPr>
        <p:sp>
          <p:nvSpPr>
            <p:cNvPr id="17" name="Billedforklaring: streg 16">
              <a:extLst>
                <a:ext uri="{FF2B5EF4-FFF2-40B4-BE49-F238E27FC236}">
                  <a16:creationId xmlns:a16="http://schemas.microsoft.com/office/drawing/2014/main" id="{EB745860-C28A-E842-5CBD-466D0132C5A4}"/>
                </a:ext>
              </a:extLst>
            </p:cNvPr>
            <p:cNvSpPr/>
            <p:nvPr/>
          </p:nvSpPr>
          <p:spPr>
            <a:xfrm>
              <a:off x="6919020" y="2343154"/>
              <a:ext cx="1748731" cy="228596"/>
            </a:xfrm>
            <a:prstGeom prst="borderCallout1">
              <a:avLst>
                <a:gd name="adj1" fmla="val 50710"/>
                <a:gd name="adj2" fmla="val 0"/>
                <a:gd name="adj3" fmla="val 59126"/>
                <a:gd name="adj4" fmla="val -17061"/>
              </a:avLst>
            </a:prstGeom>
            <a:solidFill>
              <a:srgbClr val="92D050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a-DK" sz="1200" b="1" dirty="0">
                  <a:solidFill>
                    <a:schemeClr val="tx1"/>
                  </a:solidFill>
                  <a:latin typeface="Arial"/>
                  <a:cs typeface="Arial"/>
                </a:rPr>
                <a:t>5.7 (dec-25)</a:t>
              </a:r>
            </a:p>
          </p:txBody>
        </p:sp>
        <p:sp>
          <p:nvSpPr>
            <p:cNvPr id="18" name="Billedforklaring: streg 17">
              <a:extLst>
                <a:ext uri="{FF2B5EF4-FFF2-40B4-BE49-F238E27FC236}">
                  <a16:creationId xmlns:a16="http://schemas.microsoft.com/office/drawing/2014/main" id="{50E1CA54-BDEE-BD8C-56B5-7D4C8E2F6BE7}"/>
                </a:ext>
              </a:extLst>
            </p:cNvPr>
            <p:cNvSpPr/>
            <p:nvPr/>
          </p:nvSpPr>
          <p:spPr>
            <a:xfrm>
              <a:off x="6926956" y="3441704"/>
              <a:ext cx="1748731" cy="228596"/>
            </a:xfrm>
            <a:prstGeom prst="borderCallout1">
              <a:avLst>
                <a:gd name="adj1" fmla="val 50710"/>
                <a:gd name="adj2" fmla="val 0"/>
                <a:gd name="adj3" fmla="val 59126"/>
                <a:gd name="adj4" fmla="val -17061"/>
              </a:avLst>
            </a:prstGeom>
            <a:solidFill>
              <a:srgbClr val="92D050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a-DK" sz="1200" b="1" dirty="0">
                  <a:solidFill>
                    <a:schemeClr val="tx1"/>
                  </a:solidFill>
                  <a:latin typeface="Arial"/>
                  <a:cs typeface="Arial"/>
                </a:rPr>
                <a:t>5.7 (dec-25)</a:t>
              </a:r>
            </a:p>
          </p:txBody>
        </p:sp>
        <p:sp>
          <p:nvSpPr>
            <p:cNvPr id="19" name="Billedforklaring: streg 18">
              <a:extLst>
                <a:ext uri="{FF2B5EF4-FFF2-40B4-BE49-F238E27FC236}">
                  <a16:creationId xmlns:a16="http://schemas.microsoft.com/office/drawing/2014/main" id="{6EC13672-0597-067F-082E-E0A76A5688C5}"/>
                </a:ext>
              </a:extLst>
            </p:cNvPr>
            <p:cNvSpPr/>
            <p:nvPr/>
          </p:nvSpPr>
          <p:spPr>
            <a:xfrm>
              <a:off x="6926956" y="3155956"/>
              <a:ext cx="1748731" cy="228596"/>
            </a:xfrm>
            <a:prstGeom prst="borderCallout1">
              <a:avLst>
                <a:gd name="adj1" fmla="val 50710"/>
                <a:gd name="adj2" fmla="val 0"/>
                <a:gd name="adj3" fmla="val 59126"/>
                <a:gd name="adj4" fmla="val -17061"/>
              </a:avLst>
            </a:prstGeom>
            <a:solidFill>
              <a:srgbClr val="92D050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a-DK" sz="1200" b="1" dirty="0">
                  <a:solidFill>
                    <a:schemeClr val="tx1"/>
                  </a:solidFill>
                  <a:latin typeface="Arial"/>
                  <a:cs typeface="Arial"/>
                </a:rPr>
                <a:t>5.7 (dec-25)</a:t>
              </a:r>
            </a:p>
          </p:txBody>
        </p:sp>
        <p:sp>
          <p:nvSpPr>
            <p:cNvPr id="20" name="Billedforklaring: streg 19">
              <a:extLst>
                <a:ext uri="{FF2B5EF4-FFF2-40B4-BE49-F238E27FC236}">
                  <a16:creationId xmlns:a16="http://schemas.microsoft.com/office/drawing/2014/main" id="{F69B35E7-6C92-6242-A320-3A33A7EE4C27}"/>
                </a:ext>
              </a:extLst>
            </p:cNvPr>
            <p:cNvSpPr/>
            <p:nvPr/>
          </p:nvSpPr>
          <p:spPr>
            <a:xfrm>
              <a:off x="6919019" y="3743327"/>
              <a:ext cx="1748731" cy="228596"/>
            </a:xfrm>
            <a:prstGeom prst="borderCallout1">
              <a:avLst>
                <a:gd name="adj1" fmla="val 50710"/>
                <a:gd name="adj2" fmla="val 0"/>
                <a:gd name="adj3" fmla="val 59126"/>
                <a:gd name="adj4" fmla="val -17061"/>
              </a:avLst>
            </a:prstGeom>
            <a:solidFill>
              <a:srgbClr val="92D050"/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a-DK" sz="1200" b="1" dirty="0">
                  <a:solidFill>
                    <a:schemeClr val="tx1"/>
                  </a:solidFill>
                  <a:latin typeface="Arial"/>
                  <a:cs typeface="Arial"/>
                </a:rPr>
                <a:t>5.7 (dec-25)</a:t>
              </a:r>
            </a:p>
          </p:txBody>
        </p:sp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350E3BED-E449-149D-3CE7-138E075DAF70}"/>
              </a:ext>
            </a:extLst>
          </p:cNvPr>
          <p:cNvGrpSpPr/>
          <p:nvPr/>
        </p:nvGrpSpPr>
        <p:grpSpPr>
          <a:xfrm>
            <a:off x="6632375" y="2762250"/>
            <a:ext cx="1492450" cy="1519233"/>
            <a:chOff x="6632375" y="2762250"/>
            <a:chExt cx="1492450" cy="1519233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C55CA053-E41A-E60A-F163-7C80B4C2AFE4}"/>
                </a:ext>
              </a:extLst>
            </p:cNvPr>
            <p:cNvGrpSpPr/>
            <p:nvPr/>
          </p:nvGrpSpPr>
          <p:grpSpPr>
            <a:xfrm>
              <a:off x="6638924" y="2762250"/>
              <a:ext cx="1485901" cy="228593"/>
              <a:chOff x="6638924" y="2762250"/>
              <a:chExt cx="1485901" cy="228593"/>
            </a:xfrm>
          </p:grpSpPr>
          <p:sp>
            <p:nvSpPr>
              <p:cNvPr id="21" name="Rektangel: afrundede hjørner 20">
                <a:extLst>
                  <a:ext uri="{FF2B5EF4-FFF2-40B4-BE49-F238E27FC236}">
                    <a16:creationId xmlns:a16="http://schemas.microsoft.com/office/drawing/2014/main" id="{E4A4BE12-8ED5-5227-859A-40429B6EF434}"/>
                  </a:ext>
                </a:extLst>
              </p:cNvPr>
              <p:cNvSpPr/>
              <p:nvPr/>
            </p:nvSpPr>
            <p:spPr>
              <a:xfrm>
                <a:off x="6919019" y="2762250"/>
                <a:ext cx="1205806" cy="228593"/>
              </a:xfrm>
              <a:prstGeom prst="roundRect">
                <a:avLst>
                  <a:gd name="adj" fmla="val 39584"/>
                </a:avLst>
              </a:prstGeom>
              <a:solidFill>
                <a:srgbClr val="E30613"/>
              </a:solidFill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a-DK" sz="1200" b="1" i="0" dirty="0">
                    <a:solidFill>
                      <a:schemeClr val="bg1"/>
                    </a:solidFill>
                    <a:effectLst/>
                    <a:latin typeface="-apple-system"/>
                  </a:rPr>
                  <a:t>       ⏸</a:t>
                </a:r>
                <a:r>
                  <a:rPr lang="da-DK" sz="1200" b="1" dirty="0">
                    <a:latin typeface="Arial"/>
                    <a:cs typeface="Arial"/>
                  </a:rPr>
                  <a:t>Pause</a:t>
                </a:r>
              </a:p>
            </p:txBody>
          </p:sp>
          <p:cxnSp>
            <p:nvCxnSpPr>
              <p:cNvPr id="23" name="Lige forbindelse 22">
                <a:extLst>
                  <a:ext uri="{FF2B5EF4-FFF2-40B4-BE49-F238E27FC236}">
                    <a16:creationId xmlns:a16="http://schemas.microsoft.com/office/drawing/2014/main" id="{F55DDB2E-B595-A0D2-7D6A-010D88B44B0F}"/>
                  </a:ext>
                </a:extLst>
              </p:cNvPr>
              <p:cNvCxnSpPr>
                <a:stCxn id="21" idx="1"/>
              </p:cNvCxnSpPr>
              <p:nvPr/>
            </p:nvCxnSpPr>
            <p:spPr bwMode="auto">
              <a:xfrm flipH="1">
                <a:off x="6638924" y="2876547"/>
                <a:ext cx="280095" cy="34932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208A0E41-41AB-EE63-2B70-B97331475590}"/>
                </a:ext>
              </a:extLst>
            </p:cNvPr>
            <p:cNvGrpSpPr/>
            <p:nvPr/>
          </p:nvGrpSpPr>
          <p:grpSpPr>
            <a:xfrm>
              <a:off x="6632375" y="4052890"/>
              <a:ext cx="1485901" cy="228593"/>
              <a:chOff x="6638924" y="2762250"/>
              <a:chExt cx="1485901" cy="228593"/>
            </a:xfrm>
          </p:grpSpPr>
          <p:sp>
            <p:nvSpPr>
              <p:cNvPr id="26" name="Rektangel: afrundede hjørner 25">
                <a:extLst>
                  <a:ext uri="{FF2B5EF4-FFF2-40B4-BE49-F238E27FC236}">
                    <a16:creationId xmlns:a16="http://schemas.microsoft.com/office/drawing/2014/main" id="{17D967E7-701D-680A-800A-A18562B33B3F}"/>
                  </a:ext>
                </a:extLst>
              </p:cNvPr>
              <p:cNvSpPr/>
              <p:nvPr/>
            </p:nvSpPr>
            <p:spPr>
              <a:xfrm>
                <a:off x="6919019" y="2762250"/>
                <a:ext cx="1205806" cy="228593"/>
              </a:xfrm>
              <a:prstGeom prst="roundRect">
                <a:avLst>
                  <a:gd name="adj" fmla="val 39584"/>
                </a:avLst>
              </a:prstGeom>
              <a:solidFill>
                <a:srgbClr val="E30613"/>
              </a:solidFill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a-DK" sz="1200" b="1" i="0" dirty="0">
                    <a:solidFill>
                      <a:schemeClr val="bg1"/>
                    </a:solidFill>
                    <a:effectLst/>
                    <a:latin typeface="-apple-system"/>
                  </a:rPr>
                  <a:t>      ⏸</a:t>
                </a:r>
                <a:r>
                  <a:rPr lang="da-DK" sz="1200" b="1" dirty="0">
                    <a:latin typeface="Arial"/>
                    <a:cs typeface="Arial"/>
                  </a:rPr>
                  <a:t>Pause</a:t>
                </a:r>
              </a:p>
            </p:txBody>
          </p:sp>
          <p:cxnSp>
            <p:nvCxnSpPr>
              <p:cNvPr id="27" name="Lige forbindelse 26">
                <a:extLst>
                  <a:ext uri="{FF2B5EF4-FFF2-40B4-BE49-F238E27FC236}">
                    <a16:creationId xmlns:a16="http://schemas.microsoft.com/office/drawing/2014/main" id="{FE4B6EF5-0E06-7C69-4975-E917910C2BC3}"/>
                  </a:ext>
                </a:extLst>
              </p:cNvPr>
              <p:cNvCxnSpPr>
                <a:stCxn id="26" idx="1"/>
              </p:cNvCxnSpPr>
              <p:nvPr/>
            </p:nvCxnSpPr>
            <p:spPr bwMode="auto">
              <a:xfrm flipH="1">
                <a:off x="6638924" y="2876547"/>
                <a:ext cx="280095" cy="34932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9" name="Ellipse 28">
            <a:extLst>
              <a:ext uri="{FF2B5EF4-FFF2-40B4-BE49-F238E27FC236}">
                <a16:creationId xmlns:a16="http://schemas.microsoft.com/office/drawing/2014/main" id="{97287E78-2E00-7286-015C-D226DF1FFD76}"/>
              </a:ext>
            </a:extLst>
          </p:cNvPr>
          <p:cNvSpPr/>
          <p:nvPr/>
        </p:nvSpPr>
        <p:spPr>
          <a:xfrm>
            <a:off x="6926956" y="4308475"/>
            <a:ext cx="1197869" cy="228593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00">
                  <a:shade val="100000"/>
                  <a:satMod val="115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4739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58C00-9927-1F3B-22B7-0E69CDE9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Samlet liste af ændringsforslag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1BEECF2-54BF-CD0F-CC5C-37E6C563A4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4" y="1419225"/>
            <a:ext cx="2580972" cy="3168650"/>
          </a:xfrm>
        </p:spPr>
        <p:txBody>
          <a:bodyPr/>
          <a:lstStyle/>
          <a:p>
            <a:pPr indent="0">
              <a:buNone/>
            </a:pPr>
            <a:r>
              <a:rPr lang="da-DK" dirty="0"/>
              <a:t>Det var toppen af ca. 300 forslag</a:t>
            </a:r>
          </a:p>
          <a:p>
            <a:pPr indent="0">
              <a:buNone/>
            </a:pPr>
            <a:endParaRPr lang="da-DK" dirty="0"/>
          </a:p>
          <a:p>
            <a:pPr indent="0">
              <a:buNone/>
            </a:pPr>
            <a:r>
              <a:rPr lang="da-DK" dirty="0"/>
              <a:t>I kan følge med på listen over ændringsforslag, som nu er blevet opdateret.</a:t>
            </a:r>
          </a:p>
          <a:p>
            <a:pPr indent="0">
              <a:buNone/>
            </a:pPr>
            <a:r>
              <a:rPr lang="da-DK" dirty="0">
                <a:hlinkClick r:id="rId2"/>
              </a:rPr>
              <a:t>LINK</a:t>
            </a:r>
            <a:endParaRPr lang="da-DK" dirty="0"/>
          </a:p>
          <a:p>
            <a:pPr indent="0">
              <a:buNone/>
            </a:pPr>
            <a:r>
              <a:rPr lang="da-DK" sz="800"/>
              <a:t>Dokumentbibliotek/ Ændringsforslag </a:t>
            </a:r>
            <a:r>
              <a:rPr lang="da-DK" sz="800" dirty="0"/>
              <a:t>og releases (</a:t>
            </a:r>
            <a:r>
              <a:rPr lang="da-DK" sz="800"/>
              <a:t>KP)/ Ændringsforslag</a:t>
            </a:r>
            <a:r>
              <a:rPr lang="da-DK" sz="800" dirty="0"/>
              <a:t>/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D1A4373-B700-5670-B9B8-E618EC5F12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900" dirty="0"/>
              <a:t>Prioriterede ændringsforslag 2025</a:t>
            </a: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CEB055B-A944-3EA9-0C9E-12A31ACAD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850" y="339998"/>
            <a:ext cx="3002012" cy="436154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FC0D041-8C95-6061-5EBC-2F9E84D31E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2067" y="1275035"/>
            <a:ext cx="2557918" cy="2710175"/>
          </a:xfrm>
          <a:prstGeom prst="rect">
            <a:avLst/>
          </a:prstGeom>
        </p:spPr>
      </p:pic>
      <p:sp>
        <p:nvSpPr>
          <p:cNvPr id="13" name="Pil: højre 12">
            <a:extLst>
              <a:ext uri="{FF2B5EF4-FFF2-40B4-BE49-F238E27FC236}">
                <a16:creationId xmlns:a16="http://schemas.microsoft.com/office/drawing/2014/main" id="{9C8A32DF-5CE2-D7E6-58B8-B72694005651}"/>
              </a:ext>
            </a:extLst>
          </p:cNvPr>
          <p:cNvSpPr/>
          <p:nvPr/>
        </p:nvSpPr>
        <p:spPr>
          <a:xfrm>
            <a:off x="5017116" y="3248026"/>
            <a:ext cx="894734" cy="43656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684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DD514-0257-4B90-DAA3-2779E3A91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udendørs, sky, vand, sø&#10;&#10;Automatisk genereret beskrivelse">
            <a:extLst>
              <a:ext uri="{FF2B5EF4-FFF2-40B4-BE49-F238E27FC236}">
                <a16:creationId xmlns:a16="http://schemas.microsoft.com/office/drawing/2014/main" id="{6322E9AA-EB5D-43E1-D1B2-209B2BBC75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E0D9C7D-1A86-FF42-670B-1FAD229C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2294868"/>
            <a:ext cx="5904656" cy="841796"/>
          </a:xfrm>
        </p:spPr>
        <p:txBody>
          <a:bodyPr/>
          <a:lstStyle/>
          <a:p>
            <a:r>
              <a:rPr lang="da-DK" dirty="0"/>
              <a:t>Spørgsmål?</a:t>
            </a:r>
            <a:br>
              <a:rPr lang="da-DK" dirty="0">
                <a:solidFill>
                  <a:schemeClr val="tx1"/>
                </a:solidFill>
              </a:rPr>
            </a:br>
            <a:r>
              <a:rPr lang="da-DK" dirty="0"/>
              <a:t>Input?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A879E8F-DD4D-5428-4124-DFEA982F61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3164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ACA91-0B22-5DC5-7B34-8F5C3EF7C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37AA4-C7FC-2C07-A8D8-5B4750B37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Stop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C4F68C-BB17-3783-3F04-19B21328F2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5E406F-5C7E-7CD0-BBC9-D8AAC0C97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645" y="2663440"/>
            <a:ext cx="608707" cy="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04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DC094-9EC7-AB31-40B4-521C8912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Generel Spørgetime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81E718A-ED85-D483-1339-A7A674209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C07EA8A-A488-4CCD-6F3B-A4473E0659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3411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4865C-B016-D0AB-D828-B1C090A9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Fejl og </a:t>
            </a:r>
            <a:r>
              <a:rPr lang="da-DK" dirty="0" err="1"/>
              <a:t>uhensigtsmæssig-heder</a:t>
            </a:r>
            <a:r>
              <a:rPr lang="da-DK" dirty="0"/>
              <a:t> må ikke overtage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9B06B29-8ADF-B261-0612-2F43CDD451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Fejl skal følge almindelig arbejdsgang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dirty="0"/>
              <a:t>Er I </a:t>
            </a:r>
            <a:r>
              <a:rPr lang="da-DK" dirty="0" err="1"/>
              <a:t>i</a:t>
            </a:r>
            <a:r>
              <a:rPr lang="da-DK" dirty="0"/>
              <a:t> en fastlåst situation med Netcompany, eller ser I noget ekstraordinært kritisk, skal I kontakte os på </a:t>
            </a:r>
            <a:r>
              <a:rPr lang="da-DK" dirty="0">
                <a:hlinkClick r:id="rId2"/>
              </a:rPr>
              <a:t>KP@kombit.dk</a:t>
            </a: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Spørgetimen skal give plads til helt grundlæggende brugsspørgsmål, dialog om arbejdsgange og funktionalitet samt de muligheder, der er i KP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3EA5D8F-B6D7-830C-B983-489B737CA8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Generel spørgetime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udendørs, landskab, sky, plante&#10;&#10;Indhold genereret af kunstig intelligens kan være forkert.">
            <a:extLst>
              <a:ext uri="{FF2B5EF4-FFF2-40B4-BE49-F238E27FC236}">
                <a16:creationId xmlns:a16="http://schemas.microsoft.com/office/drawing/2014/main" id="{C091FABC-7168-C83E-FA27-47F000460C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5460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FEAFC-4E52-B6E7-BCCC-5E3095931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78F89-B245-E31D-7756-1287EE76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555625"/>
            <a:ext cx="3959671" cy="647973"/>
          </a:xfrm>
        </p:spPr>
        <p:txBody>
          <a:bodyPr/>
          <a:lstStyle/>
          <a:p>
            <a:r>
              <a:rPr lang="da-DK" dirty="0"/>
              <a:t>Eksempler på områder I kan have spørgsmål til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C3A922-771C-5B49-DB1D-207BA7E70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Ydelser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Almindeligt helbredstillæg/helbredstillægskort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Udvidet helbredstillæg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Personligt tillæg og supplement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Træk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Servicetræk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Masseindberetning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Automatik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Opsætning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Brug i sagsbehandlingen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 err="1"/>
              <a:t>eFaktura</a:t>
            </a:r>
            <a:endParaRPr lang="da-DK" sz="1050" dirty="0"/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Opsætning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Brug i sagsbehandlingen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Arbejdsgange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Understøttende materialer, </a:t>
            </a:r>
            <a:r>
              <a:rPr lang="da-DK" sz="1050" dirty="0" err="1"/>
              <a:t>KOMBITs</a:t>
            </a:r>
            <a:r>
              <a:rPr lang="da-DK" sz="1050" dirty="0"/>
              <a:t> dokumentbibliotek og driftssiden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Efterspørge hjælp eller dialog med andre kommuner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56FF59D-20CB-A548-2959-66B629751B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Generel spørgetime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udendørs, sky, skib, båd&#10;&#10;Indhold genereret af kunstig intelligens kan være forkert.">
            <a:extLst>
              <a:ext uri="{FF2B5EF4-FFF2-40B4-BE49-F238E27FC236}">
                <a16:creationId xmlns:a16="http://schemas.microsoft.com/office/drawing/2014/main" id="{DEEB840B-10A2-4300-09DB-8297273D62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4747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00741-FABE-4D8D-2A78-38D00C48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KOMBITs</a:t>
            </a:r>
            <a:r>
              <a:rPr lang="da-DK" dirty="0"/>
              <a:t> KP-team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24373E-7523-FB2B-BFAC-819DD299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9429" y="1318407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6E64833-4DF1-81FA-4ABE-8018612D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8827" y="3367910"/>
            <a:ext cx="947728" cy="103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D795E2C-0E70-0C42-31D1-2FF4105F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724" y="1318408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69EA39E-8F8C-C0FD-22C3-081038A1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0897" y="3367910"/>
            <a:ext cx="947728" cy="103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3FCE4D04-D26A-A846-58DB-E5BFA72262A5}"/>
              </a:ext>
            </a:extLst>
          </p:cNvPr>
          <p:cNvSpPr txBox="1">
            <a:spLocks/>
          </p:cNvSpPr>
          <p:nvPr/>
        </p:nvSpPr>
        <p:spPr>
          <a:xfrm>
            <a:off x="575363" y="2714182"/>
            <a:ext cx="1285875" cy="230817"/>
          </a:xfrm>
          <a:prstGeom prst="rect">
            <a:avLst/>
          </a:prstGeom>
        </p:spPr>
        <p:txBody>
          <a:bodyPr/>
          <a:lstStyle>
            <a:lvl1pPr marL="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2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0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9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9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da-DK" dirty="0"/>
              <a:t>Produktleder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BB1D5128-02D0-B3A4-1475-633C977D757B}"/>
              </a:ext>
            </a:extLst>
          </p:cNvPr>
          <p:cNvSpPr txBox="1">
            <a:spLocks/>
          </p:cNvSpPr>
          <p:nvPr/>
        </p:nvSpPr>
        <p:spPr>
          <a:xfrm>
            <a:off x="2190086" y="2714182"/>
            <a:ext cx="2925218" cy="281266"/>
          </a:xfrm>
          <a:prstGeom prst="rect">
            <a:avLst/>
          </a:prstGeom>
        </p:spPr>
        <p:txBody>
          <a:bodyPr/>
          <a:lstStyle>
            <a:lvl1pPr marL="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2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0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9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9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da-DK" dirty="0"/>
              <a:t>Forretningskonsulenter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C6338520-A912-1264-8A9F-63725223B6F5}"/>
              </a:ext>
            </a:extLst>
          </p:cNvPr>
          <p:cNvSpPr txBox="1">
            <a:spLocks/>
          </p:cNvSpPr>
          <p:nvPr/>
        </p:nvSpPr>
        <p:spPr>
          <a:xfrm>
            <a:off x="575363" y="4427044"/>
            <a:ext cx="1045332" cy="230817"/>
          </a:xfrm>
          <a:prstGeom prst="rect">
            <a:avLst/>
          </a:prstGeom>
        </p:spPr>
        <p:txBody>
          <a:bodyPr/>
          <a:lstStyle>
            <a:lvl1pPr marL="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2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0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9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9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da-DK" sz="900" dirty="0"/>
              <a:t>Drift</a:t>
            </a:r>
            <a:endParaRPr lang="da-DK" dirty="0"/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D84D3C68-6667-46D6-A3A4-1602EE2DFEDB}"/>
              </a:ext>
            </a:extLst>
          </p:cNvPr>
          <p:cNvSpPr txBox="1">
            <a:spLocks/>
          </p:cNvSpPr>
          <p:nvPr/>
        </p:nvSpPr>
        <p:spPr>
          <a:xfrm>
            <a:off x="1922095" y="4427045"/>
            <a:ext cx="1045332" cy="230817"/>
          </a:xfrm>
          <a:prstGeom prst="rect">
            <a:avLst/>
          </a:prstGeom>
        </p:spPr>
        <p:txBody>
          <a:bodyPr/>
          <a:lstStyle>
            <a:lvl1pPr marL="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2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0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9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9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da-DK" sz="900" dirty="0"/>
              <a:t>Kommunikation</a:t>
            </a:r>
            <a:endParaRPr lang="da-DK" dirty="0"/>
          </a:p>
        </p:txBody>
      </p:sp>
      <p:sp>
        <p:nvSpPr>
          <p:cNvPr id="14" name="Pladsholder til tekst 3">
            <a:extLst>
              <a:ext uri="{FF2B5EF4-FFF2-40B4-BE49-F238E27FC236}">
                <a16:creationId xmlns:a16="http://schemas.microsoft.com/office/drawing/2014/main" id="{8BA14BD9-3EA4-881F-5590-CEBCF8C3C115}"/>
              </a:ext>
            </a:extLst>
          </p:cNvPr>
          <p:cNvSpPr txBox="1">
            <a:spLocks/>
          </p:cNvSpPr>
          <p:nvPr/>
        </p:nvSpPr>
        <p:spPr>
          <a:xfrm>
            <a:off x="3220025" y="4427046"/>
            <a:ext cx="1045332" cy="230817"/>
          </a:xfrm>
          <a:prstGeom prst="rect">
            <a:avLst/>
          </a:prstGeom>
        </p:spPr>
        <p:txBody>
          <a:bodyPr/>
          <a:lstStyle>
            <a:lvl1pPr marL="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2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0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9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9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da-DK" sz="900" dirty="0"/>
              <a:t>Implementering</a:t>
            </a:r>
            <a:endParaRPr lang="da-DK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79270588-0234-0E7D-6C7C-09F7A15CE392}"/>
              </a:ext>
            </a:extLst>
          </p:cNvPr>
          <p:cNvSpPr txBox="1">
            <a:spLocks/>
          </p:cNvSpPr>
          <p:nvPr/>
        </p:nvSpPr>
        <p:spPr>
          <a:xfrm>
            <a:off x="5682955" y="2739406"/>
            <a:ext cx="1045332" cy="230817"/>
          </a:xfrm>
          <a:prstGeom prst="rect">
            <a:avLst/>
          </a:prstGeom>
        </p:spPr>
        <p:txBody>
          <a:bodyPr/>
          <a:lstStyle>
            <a:lvl1pPr marL="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2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0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9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9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da-DK" dirty="0"/>
              <a:t>Arkitektur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77D454C-8B7E-C6DE-95C7-A33CCF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61" y="3362146"/>
            <a:ext cx="1037735" cy="10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EA8271C-5333-B77D-15AC-E304F4154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830" y="1318406"/>
            <a:ext cx="1400175" cy="1400175"/>
          </a:xfrm>
          <a:prstGeom prst="rect">
            <a:avLst/>
          </a:prstGeom>
        </p:spPr>
      </p:pic>
      <p:pic>
        <p:nvPicPr>
          <p:cNvPr id="9" name="Billede 8" descr="Et billede, der indeholder Ansigt, person, menneske, tøj&#10;&#10;Automatisk genereret beskrivelse">
            <a:extLst>
              <a:ext uri="{FF2B5EF4-FFF2-40B4-BE49-F238E27FC236}">
                <a16:creationId xmlns:a16="http://schemas.microsoft.com/office/drawing/2014/main" id="{7E987366-EEF9-B119-39CC-FD60E62BD6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534" y="1314007"/>
            <a:ext cx="1400175" cy="1400175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2CA60F7D-656E-A69E-877D-3C16844F0554}"/>
              </a:ext>
            </a:extLst>
          </p:cNvPr>
          <p:cNvSpPr txBox="1">
            <a:spLocks/>
          </p:cNvSpPr>
          <p:nvPr/>
        </p:nvSpPr>
        <p:spPr>
          <a:xfrm>
            <a:off x="4474447" y="4372719"/>
            <a:ext cx="1045332" cy="230817"/>
          </a:xfrm>
          <a:prstGeom prst="rect">
            <a:avLst/>
          </a:prstGeom>
        </p:spPr>
        <p:txBody>
          <a:bodyPr/>
          <a:lstStyle>
            <a:lvl1pPr marL="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2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0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9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9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da-DK" sz="900" dirty="0"/>
              <a:t>Test</a:t>
            </a:r>
            <a:endParaRPr lang="da-DK" dirty="0"/>
          </a:p>
        </p:txBody>
      </p:sp>
      <p:pic>
        <p:nvPicPr>
          <p:cNvPr id="8" name="Billede 7" descr="Et billede, der indeholder Ansigt, person, tøj, smil&#10;&#10;Automatisk genereret beskrivelse">
            <a:extLst>
              <a:ext uri="{FF2B5EF4-FFF2-40B4-BE49-F238E27FC236}">
                <a16:creationId xmlns:a16="http://schemas.microsoft.com/office/drawing/2014/main" id="{80ED28EB-4896-2ABE-BE5E-07F6DC901A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757" y="3362146"/>
            <a:ext cx="953022" cy="10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53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763F-66D3-555A-C7AD-5BB1A5AAB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43C52-6E74-70BF-5210-CA25BB2F9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Start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8A1ACB-62AF-5424-83DE-DB6722582A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ECD357-96A9-0DC7-15FA-F45F0A7FC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645" y="2663440"/>
            <a:ext cx="608707" cy="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65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Næste spørgetime og statusmøde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476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C22AB-8EF0-811E-FC2B-23F64007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735DB4A-0B27-52EC-8610-E77061024D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79235C-C2FC-75A3-564E-99FD2B961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71450" indent="-171450"/>
            <a:r>
              <a:rPr lang="da-DK" dirty="0"/>
              <a:t>Næste spørgetime: 26. august (uge 35) </a:t>
            </a:r>
          </a:p>
          <a:p>
            <a:pPr marL="423450" lvl="1" indent="-171450"/>
            <a:r>
              <a:rPr lang="da-DK" dirty="0"/>
              <a:t>Generel spørgetime</a:t>
            </a:r>
          </a:p>
          <a:p>
            <a:pPr marL="423450" lvl="1" indent="-171450"/>
            <a:r>
              <a:rPr lang="da-DK" dirty="0"/>
              <a:t>Har du forslag til emne/målgruppe, som kan være udgangspunkt for en kommende emnespørgetime? Skriv til </a:t>
            </a:r>
            <a:r>
              <a:rPr lang="da-DK" dirty="0">
                <a:hlinkClick r:id="rId3"/>
              </a:rPr>
              <a:t>KP@kombit.dk</a:t>
            </a:r>
            <a:r>
              <a:rPr lang="da-DK" dirty="0"/>
              <a:t>! </a:t>
            </a:r>
          </a:p>
          <a:p>
            <a:pPr marL="171450" indent="-171450"/>
            <a:r>
              <a:rPr lang="da-DK" dirty="0"/>
              <a:t>Næste statusmøde: 2. september (uge 36)</a:t>
            </a:r>
          </a:p>
          <a:p>
            <a:pPr marL="423450" lvl="1" indent="-171450"/>
            <a:r>
              <a:rPr lang="da-DK" dirty="0"/>
              <a:t>Har du forslag til emner, vi skal tage med? Skriv til </a:t>
            </a:r>
            <a:r>
              <a:rPr lang="da-DK" dirty="0">
                <a:hlinkClick r:id="rId3"/>
              </a:rPr>
              <a:t>KP@kombit.dk</a:t>
            </a:r>
            <a:r>
              <a:rPr lang="da-DK" dirty="0"/>
              <a:t>! </a:t>
            </a:r>
          </a:p>
          <a:p>
            <a:pPr indent="0">
              <a:buNone/>
            </a:pP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F712374-B1F6-BBA6-7EEC-5B3F4214B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57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25769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D46A7-99C9-4916-F4BC-07E1FC76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Henvendelser og godkendte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1A62361-F2F3-1B65-E703-74F4AFE5B6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6" name="Billede 5" descr="Et billede, der indeholder tekst, kort, diagram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BC2736D2-A1EA-59FD-DFE9-6E7E13A276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43" t="7750" r="7286"/>
          <a:stretch/>
        </p:blipFill>
        <p:spPr>
          <a:xfrm>
            <a:off x="600892" y="879611"/>
            <a:ext cx="7778932" cy="42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1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A520D-B8B2-6199-B9B5-4D936AAA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Supportsager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A5C3B1-8897-9C43-C130-83970461EC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6" name="Billede 5" descr="Et billede, der indeholder tekst, skærmbillede, linje/række, Parallel&#10;&#10;Indhold genereret af kunstig intelligens kan være forkert.">
            <a:extLst>
              <a:ext uri="{FF2B5EF4-FFF2-40B4-BE49-F238E27FC236}">
                <a16:creationId xmlns:a16="http://schemas.microsoft.com/office/drawing/2014/main" id="{7B47C813-CEF7-E36F-22D0-66F9A07B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71" t="7321" r="4572" b="3822"/>
          <a:stretch/>
        </p:blipFill>
        <p:spPr>
          <a:xfrm>
            <a:off x="733468" y="947057"/>
            <a:ext cx="7942219" cy="406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0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1552D-226A-C78B-3C8E-30A210B46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8A414-7DA4-C408-B5A1-35AA6040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939" y="1167595"/>
            <a:ext cx="5961184" cy="2538282"/>
          </a:xfrm>
        </p:spPr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E9127C6-5ADB-09F3-DE77-C27349BC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D5A4A-C964-465D-B272-2C554F4ADE88}" type="datetime1">
              <a:rPr lang="en-US" smtClean="0"/>
              <a:t>6/12/2025</a:t>
            </a:fld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EFC185-C99D-682D-A5D3-1374B36C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FFE69CC-A022-7AF2-0437-459CBC97E4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0993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fik 4" descr="Højrepegende baghåndsindeks med massiv udfyldning">
            <a:extLst>
              <a:ext uri="{FF2B5EF4-FFF2-40B4-BE49-F238E27FC236}">
                <a16:creationId xmlns:a16="http://schemas.microsoft.com/office/drawing/2014/main" id="{87D3C176-60F5-80FC-0016-0657D0F95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777068" flipV="1">
            <a:off x="3947345" y="1399586"/>
            <a:ext cx="1670932" cy="1670932"/>
          </a:xfrm>
          <a:prstGeom prst="rect">
            <a:avLst/>
          </a:prstGeom>
        </p:spPr>
      </p:pic>
      <p:pic>
        <p:nvPicPr>
          <p:cNvPr id="7" name="Grafik 6" descr="Jordklode: Afrika og Europa med massiv udfyldning">
            <a:extLst>
              <a:ext uri="{FF2B5EF4-FFF2-40B4-BE49-F238E27FC236}">
                <a16:creationId xmlns:a16="http://schemas.microsoft.com/office/drawing/2014/main" id="{32EFA359-07AA-C6C7-AF1B-F95DA4CF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7665" y="2235052"/>
            <a:ext cx="1885393" cy="18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2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821D9-49C3-BE73-D503-27D24600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5B95CF2-C0A3-469F-09D2-C3E50E822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2858087" cy="3168650"/>
          </a:xfrm>
        </p:spPr>
        <p:txBody>
          <a:bodyPr/>
          <a:lstStyle/>
          <a:p>
            <a:pPr indent="0">
              <a:buNone/>
            </a:pPr>
            <a:endParaRPr lang="da-DK" dirty="0">
              <a:latin typeface="Neue Haas Grotesk Text Pro" panose="020B050402020202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0302EA6-E57E-0C0F-B3DD-D6830534A1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Finger i jorden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E44C564-62D9-F70B-9DCF-8B4E76851F89}"/>
              </a:ext>
            </a:extLst>
          </p:cNvPr>
          <p:cNvSpPr txBox="1"/>
          <p:nvPr/>
        </p:nvSpPr>
        <p:spPr>
          <a:xfrm>
            <a:off x="1836420" y="1356360"/>
            <a:ext cx="2286000" cy="731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0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7" name="Tilføjelsesprogram 6">
                <a:extLst>
                  <a:ext uri="{FF2B5EF4-FFF2-40B4-BE49-F238E27FC236}">
                    <a16:creationId xmlns:a16="http://schemas.microsoft.com/office/drawing/2014/main" id="{77AA1C32-2ED4-B05F-4D7F-47053B1142C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7" name="Tilføjelsesprogram 6">
                <a:extLst>
                  <a:ext uri="{FF2B5EF4-FFF2-40B4-BE49-F238E27FC236}">
                    <a16:creationId xmlns:a16="http://schemas.microsoft.com/office/drawing/2014/main" id="{77AA1C32-2ED4-B05F-4D7F-47053B1142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0185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48161-D23A-C859-EFD1-9ABDC64E8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Vil I savne disse navigationssedler?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Opfølgning på ”finger i jorden”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F415A50-78CA-47FA-94C6-85AC7F3492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Pba 71 svar og 22 kommentarer.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6673F51-3C76-8C2A-EEC6-DBBB333C1F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A133D86-9BCE-91AF-6B72-CF992F83BBBE}"/>
              </a:ext>
            </a:extLst>
          </p:cNvPr>
          <p:cNvGraphicFramePr>
            <a:graphicFrameLocks/>
          </p:cNvGraphicFramePr>
          <p:nvPr/>
        </p:nvGraphicFramePr>
        <p:xfrm>
          <a:off x="3449061" y="2159873"/>
          <a:ext cx="2916382" cy="1934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aleboble: rektangel 6">
            <a:extLst>
              <a:ext uri="{FF2B5EF4-FFF2-40B4-BE49-F238E27FC236}">
                <a16:creationId xmlns:a16="http://schemas.microsoft.com/office/drawing/2014/main" id="{C8DC9E7E-890E-C720-87A3-2FDA07FF8D52}"/>
              </a:ext>
            </a:extLst>
          </p:cNvPr>
          <p:cNvSpPr/>
          <p:nvPr/>
        </p:nvSpPr>
        <p:spPr>
          <a:xfrm>
            <a:off x="1138815" y="1944246"/>
            <a:ext cx="2473037" cy="1102607"/>
          </a:xfrm>
          <a:prstGeom prst="wedgeRectCallout">
            <a:avLst>
              <a:gd name="adj1" fmla="val 73845"/>
              <a:gd name="adj2" fmla="val 329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000" dirty="0">
                <a:solidFill>
                  <a:schemeClr val="bg1"/>
                </a:solidFill>
                <a:latin typeface="Neue Haas Grotesk Text Pro" panose="020B0504020202020204" pitchFamily="34" charset="77"/>
                <a:cs typeface="Arial"/>
              </a:rPr>
              <a:t>Mange er usikre på deres værdi eller glemmer, at de findes, og har derfor begrænset erfaring med dem.</a:t>
            </a:r>
          </a:p>
          <a:p>
            <a:pPr algn="l">
              <a:spcAft>
                <a:spcPts val="300"/>
              </a:spcAft>
            </a:pPr>
            <a:endParaRPr lang="da-DK" sz="1000" dirty="0">
              <a:solidFill>
                <a:schemeClr val="bg1"/>
              </a:solidFill>
              <a:latin typeface="Neue Haas Grotesk Text Pro" panose="020B0504020202020204" pitchFamily="34" charset="77"/>
              <a:cs typeface="Arial"/>
            </a:endParaRPr>
          </a:p>
          <a:p>
            <a:pPr algn="l">
              <a:spcAft>
                <a:spcPts val="300"/>
              </a:spcAft>
            </a:pPr>
            <a:r>
              <a:rPr lang="da-DK" sz="1000" dirty="0">
                <a:solidFill>
                  <a:schemeClr val="bg1"/>
                </a:solidFill>
                <a:latin typeface="Neue Haas Grotesk Text Pro" panose="020B0504020202020204" pitchFamily="34" charset="77"/>
                <a:cs typeface="Arial"/>
              </a:rPr>
              <a:t>Potentielt nyttige for andre, især ved oplæring eller sjældne opgave</a:t>
            </a:r>
          </a:p>
        </p:txBody>
      </p:sp>
      <p:sp>
        <p:nvSpPr>
          <p:cNvPr id="8" name="Taleboble: rektangel 7">
            <a:extLst>
              <a:ext uri="{FF2B5EF4-FFF2-40B4-BE49-F238E27FC236}">
                <a16:creationId xmlns:a16="http://schemas.microsoft.com/office/drawing/2014/main" id="{ACC1E9B5-E9D4-3B4B-82F9-B45339E2E640}"/>
              </a:ext>
            </a:extLst>
          </p:cNvPr>
          <p:cNvSpPr/>
          <p:nvPr/>
        </p:nvSpPr>
        <p:spPr>
          <a:xfrm>
            <a:off x="6024562" y="1419225"/>
            <a:ext cx="2473037" cy="1102607"/>
          </a:xfrm>
          <a:prstGeom prst="wedgeRectCallout">
            <a:avLst>
              <a:gd name="adj1" fmla="val -69292"/>
              <a:gd name="adj2" fmla="val 53076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000" dirty="0">
                <a:solidFill>
                  <a:schemeClr val="bg1"/>
                </a:solidFill>
                <a:latin typeface="Neue Haas Grotesk Text Pro" panose="020B0504020202020204" pitchFamily="34" charset="77"/>
                <a:cs typeface="Arial"/>
              </a:rPr>
              <a:t>Især ved oplæring, ændringer eller sjældne opgaver.</a:t>
            </a:r>
          </a:p>
          <a:p>
            <a:pPr algn="l">
              <a:spcAft>
                <a:spcPts val="300"/>
              </a:spcAft>
            </a:pPr>
            <a:endParaRPr lang="da-DK" sz="1000" dirty="0">
              <a:solidFill>
                <a:schemeClr val="bg1"/>
              </a:solidFill>
              <a:latin typeface="Neue Haas Grotesk Text Pro" panose="020B0504020202020204" pitchFamily="34" charset="77"/>
              <a:cs typeface="Arial"/>
            </a:endParaRPr>
          </a:p>
          <a:p>
            <a:pPr algn="l">
              <a:spcAft>
                <a:spcPts val="300"/>
              </a:spcAft>
            </a:pPr>
            <a:r>
              <a:rPr lang="da-DK" sz="1000" dirty="0">
                <a:solidFill>
                  <a:schemeClr val="bg1"/>
                </a:solidFill>
                <a:latin typeface="Neue Haas Grotesk Text Pro" panose="020B0504020202020204" pitchFamily="34" charset="77"/>
                <a:cs typeface="Arial"/>
              </a:rPr>
              <a:t>Gavnlige og tryghedsskabende (fx ved nye medarbejdere eller behov for genopfriskning)</a:t>
            </a:r>
          </a:p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9" name="Taleboble: rektangel 8">
            <a:extLst>
              <a:ext uri="{FF2B5EF4-FFF2-40B4-BE49-F238E27FC236}">
                <a16:creationId xmlns:a16="http://schemas.microsoft.com/office/drawing/2014/main" id="{A52B233A-BA35-2A91-11FF-1B6F3D3403DE}"/>
              </a:ext>
            </a:extLst>
          </p:cNvPr>
          <p:cNvSpPr/>
          <p:nvPr/>
        </p:nvSpPr>
        <p:spPr>
          <a:xfrm>
            <a:off x="5969144" y="3420059"/>
            <a:ext cx="2706543" cy="1102607"/>
          </a:xfrm>
          <a:prstGeom prst="wedgeRectCallout">
            <a:avLst>
              <a:gd name="adj1" fmla="val -69292"/>
              <a:gd name="adj2" fmla="val -3488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000" dirty="0">
                <a:solidFill>
                  <a:schemeClr val="bg1"/>
                </a:solidFill>
                <a:latin typeface="Neue Haas Grotesk Text Pro" panose="020B0504020202020204" pitchFamily="34" charset="77"/>
                <a:cs typeface="Arial"/>
              </a:rPr>
              <a:t>Benytter dem sjældent eller aldrig </a:t>
            </a:r>
            <a:r>
              <a:rPr lang="da-DK" sz="1000" dirty="0" err="1">
                <a:solidFill>
                  <a:schemeClr val="bg1"/>
                </a:solidFill>
                <a:latin typeface="Neue Haas Grotesk Text Pro" panose="020B0504020202020204" pitchFamily="34" charset="77"/>
                <a:cs typeface="Arial"/>
              </a:rPr>
              <a:t>pga</a:t>
            </a:r>
            <a:r>
              <a:rPr lang="da-DK" sz="1000" dirty="0">
                <a:solidFill>
                  <a:schemeClr val="bg1"/>
                </a:solidFill>
                <a:latin typeface="Neue Haas Grotesk Text Pro" panose="020B0504020202020204" pitchFamily="34" charset="77"/>
                <a:cs typeface="Arial"/>
              </a:rPr>
              <a:t> andre foretrukne kilder (brugervejledning eller egne kilder)</a:t>
            </a:r>
          </a:p>
          <a:p>
            <a:pPr algn="l">
              <a:spcAft>
                <a:spcPts val="300"/>
              </a:spcAft>
            </a:pPr>
            <a:endParaRPr lang="da-DK" sz="1000" dirty="0">
              <a:solidFill>
                <a:schemeClr val="bg1"/>
              </a:solidFill>
              <a:latin typeface="Neue Haas Grotesk Text Pro" panose="020B0504020202020204" pitchFamily="34" charset="77"/>
              <a:cs typeface="Arial"/>
            </a:endParaRPr>
          </a:p>
          <a:p>
            <a:pPr algn="l">
              <a:spcAft>
                <a:spcPts val="300"/>
              </a:spcAft>
            </a:pPr>
            <a:r>
              <a:rPr lang="da-DK" sz="1000" dirty="0">
                <a:solidFill>
                  <a:schemeClr val="bg1"/>
                </a:solidFill>
                <a:latin typeface="Neue Haas Grotesk Text Pro" panose="020B0504020202020204" pitchFamily="34" charset="77"/>
                <a:cs typeface="Arial"/>
              </a:rPr>
              <a:t>Vurderes som irrelevante eller overflødige i deres nuværende arbejdsgange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E2388C9-9781-63D6-E0A9-9C0A0C986352}"/>
              </a:ext>
            </a:extLst>
          </p:cNvPr>
          <p:cNvSpPr txBox="1"/>
          <p:nvPr/>
        </p:nvSpPr>
        <p:spPr>
          <a:xfrm>
            <a:off x="544511" y="4179165"/>
            <a:ext cx="5066580" cy="817419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Pba jeres input fastholder vi navigationssedlerne og vedligehold af dem.</a:t>
            </a:r>
          </a:p>
          <a:p>
            <a:pPr algn="l">
              <a:spcAft>
                <a:spcPts val="300"/>
              </a:spcAft>
            </a:pPr>
            <a:endParaRPr lang="da-DK" sz="1000" kern="0" dirty="0">
              <a:latin typeface="Neue Haas Grotesk Text Pro" panose="020B0504020202020204" pitchFamily="34" charset="77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Har I ikke kendskab til dem, kan I finde dem på </a:t>
            </a:r>
            <a:r>
              <a:rPr lang="da-DK" sz="1000" kern="0" dirty="0" err="1">
                <a:latin typeface="Neue Haas Grotesk Text Pro" panose="020B0504020202020204" pitchFamily="34" charset="77"/>
                <a:cs typeface="Arial"/>
              </a:rPr>
              <a:t>KOMBITs</a:t>
            </a: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 dokumentbibliotek under </a:t>
            </a:r>
            <a:r>
              <a:rPr lang="da-DK" sz="10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Vejlednings- og uddannelsesmaterialer</a:t>
            </a: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 / Vejledning mv. / Navigationssedler</a:t>
            </a:r>
          </a:p>
        </p:txBody>
      </p:sp>
    </p:spTree>
    <p:extLst>
      <p:ext uri="{BB962C8B-B14F-4D97-AF65-F5344CB8AC3E}">
        <p14:creationId xmlns:p14="http://schemas.microsoft.com/office/powerpoint/2010/main" val="373671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A0683-005A-3CCA-E443-6C2814E0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6D57D5C-7B0F-68F9-C77B-FE75939B70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endParaRPr lang="da-DK" sz="1200" dirty="0">
              <a:solidFill>
                <a:srgbClr val="7030A0"/>
              </a:solidFill>
            </a:endParaRPr>
          </a:p>
          <a:p>
            <a:r>
              <a:rPr lang="da-DK" sz="1200" dirty="0"/>
              <a:t>Tips </a:t>
            </a:r>
          </a:p>
          <a:p>
            <a:r>
              <a:rPr lang="da-DK" sz="1200" dirty="0"/>
              <a:t>Kort nyt </a:t>
            </a:r>
          </a:p>
          <a:p>
            <a:endParaRPr lang="da-DK" sz="1200" dirty="0"/>
          </a:p>
          <a:p>
            <a:r>
              <a:rPr lang="da-DK" sz="1200" dirty="0"/>
              <a:t>Emne 1: Sådan tog Aalborg kommune </a:t>
            </a:r>
            <a:r>
              <a:rPr lang="da-DK" sz="1200" dirty="0" err="1"/>
              <a:t>eFaktura</a:t>
            </a:r>
            <a:r>
              <a:rPr lang="da-DK" sz="1200" dirty="0"/>
              <a:t> i brug</a:t>
            </a:r>
          </a:p>
          <a:p>
            <a:r>
              <a:rPr lang="da-DK" sz="1200" dirty="0"/>
              <a:t>Emne 2: Prioriterede ændringsforslag 2025</a:t>
            </a:r>
          </a:p>
          <a:p>
            <a:endParaRPr lang="da-DK" sz="1200" dirty="0"/>
          </a:p>
          <a:p>
            <a:r>
              <a:rPr lang="da-DK" sz="1200" dirty="0"/>
              <a:t>Spørgsmål</a:t>
            </a:r>
          </a:p>
          <a:p>
            <a:endParaRPr lang="da-DK" sz="1200" dirty="0"/>
          </a:p>
          <a:p>
            <a:r>
              <a:rPr lang="da-DK" sz="1200" dirty="0"/>
              <a:t>Næste spørgetime og statusmøde</a:t>
            </a:r>
          </a:p>
          <a:p>
            <a:r>
              <a:rPr lang="da-DK" sz="1200" dirty="0"/>
              <a:t>Status på driften</a:t>
            </a:r>
          </a:p>
          <a:p>
            <a:r>
              <a:rPr lang="da-DK" sz="1200" dirty="0"/>
              <a:t>Tak for i dag</a:t>
            </a:r>
          </a:p>
          <a:p>
            <a:endParaRPr lang="da-DK" dirty="0"/>
          </a:p>
        </p:txBody>
      </p:sp>
      <p:pic>
        <p:nvPicPr>
          <p:cNvPr id="14" name="Pladsholder til billede 13" descr="Et billede, der indeholder udendørs, vandfugl, vand, and&#10;&#10;Automatisk genereret beskrivelse">
            <a:extLst>
              <a:ext uri="{FF2B5EF4-FFF2-40B4-BE49-F238E27FC236}">
                <a16:creationId xmlns:a16="http://schemas.microsoft.com/office/drawing/2014/main" id="{47FD91C9-72CC-AA9F-FC9D-AE3D5B7104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34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046378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KOMBIT">
      <a:dk1>
        <a:srgbClr val="111111"/>
      </a:dk1>
      <a:lt1>
        <a:srgbClr val="FFFFFF"/>
      </a:lt1>
      <a:dk2>
        <a:srgbClr val="CCC09E"/>
      </a:dk2>
      <a:lt2>
        <a:srgbClr val="F3EFE0"/>
      </a:lt2>
      <a:accent1>
        <a:srgbClr val="EB052F"/>
      </a:accent1>
      <a:accent2>
        <a:srgbClr val="3373D2"/>
      </a:accent2>
      <a:accent3>
        <a:srgbClr val="1C3F32"/>
      </a:accent3>
      <a:accent4>
        <a:srgbClr val="580D28"/>
      </a:accent4>
      <a:accent5>
        <a:srgbClr val="9656D7"/>
      </a:accent5>
      <a:accent6>
        <a:srgbClr val="B30E60"/>
      </a:accent6>
      <a:hlink>
        <a:srgbClr val="696969"/>
      </a:hlink>
      <a:folHlink>
        <a:srgbClr val="D6D6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061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b="1" dirty="0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xtLst>
          <a:ext uri="{909E8E84-426E-40dd-AFC4-6F175D3DCCD1}">
            <a14:hiddenFill xmlns:a14="http://schemas.microsoft.com/office/drawing/2010/main" xmlns="" xmlns:p="http://schemas.openxmlformats.org/presentationml/2006/main">
              <a:noFill/>
            </a14:hiddenFill>
          </a:ext>
        </a:extLst>
      </a:spPr>
      <a:bodyPr/>
      <a:lstStyle/>
    </a:lnDef>
    <a:txDef>
      <a:spPr>
        <a:noFill/>
        <a:ln>
          <a:noFill/>
        </a:ln>
      </a:spPr>
      <a:bodyPr wrap="none" rtlCol="0">
        <a:noAutofit/>
      </a:bodyPr>
      <a:lstStyle>
        <a:defPPr algn="l">
          <a:defRPr sz="900" dirty="0" err="1" smtClean="0">
            <a:latin typeface="Helvetica" pitchFamily="2" charset="0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57B43150-9B59-4524-8D70-B7AA6C43F8B1}" vid="{A4A4ADDD-4E09-436A-AAEC-204C35E66F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webextension1.xml><?xml version="1.0" encoding="utf-8"?>
<we:webextension xmlns:we="http://schemas.microsoft.com/office/webextensions/webextension/2010/11" id="{9DFEFF77-2EA8-4789-9BEE-7C90313AD2E9}">
  <we:reference id="wa104381526" version="1.0.0.2" store="da-DK" storeType="OMEX"/>
  <we:alternateReferences>
    <we:reference id="WA104381526" version="1.0.0.2" store="WA104381526" storeType="OMEX"/>
  </we:alternateReferences>
  <we:properties>
    <we:property name="FormID" value="&quot;9YoDzGgO5UO7F5V61vRfjjw0HOT9LE9NoaydHRQ8i4RUMlNaUEJVTlJGMjVLQks4WjFURkRLM1RJNi4u&quot;"/>
    <we:property name="FormMode" value="&quot;DesignTime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ødeemne xmlns="1ad18e57-1846-4ffb-a171-01e80b4d2f32">Statusmøder</Mødeemne>
    <Mødedato xmlns="1ad18e57-1846-4ffb-a171-01e80b4d2f32">2025-06-11T22:00:00+00:00</Mødedato>
    <kbcd47fd730b4dd780d46e75aa37816b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Præsentation</TermName>
          <TermId xmlns="http://schemas.microsoft.com/office/infopath/2007/PartnerControls">93fbbba1-d5f3-4784-9979-765919310bab</TermId>
        </TermInfo>
      </Terms>
    </kbcd47fd730b4dd780d46e75aa37816b>
    <m58fa08f697546ad9c9c3d2382b429ae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Ekstern</TermName>
          <TermId xmlns="http://schemas.microsoft.com/office/infopath/2007/PartnerControls">95ef43ab-9e36-4dab-816d-0787e44693bc</TermId>
        </TermInfo>
      </Terms>
    </m58fa08f697546ad9c9c3d2382b429ae>
    <Produkt xmlns="3e6cf5d8-9ce4-4652-a6e6-07ace85fe7bc">178</Produkt>
    <TaxCatchAll xmlns="1ad18e57-1846-4ffb-a171-01e80b4d2f32">
      <Value>1609</Value>
      <Value>1683</Value>
    </TaxCatchAll>
    <Arbejdspakke xmlns="3e6cf5d8-9ce4-4652-a6e6-07ace85fe7bc">90</Arbejdspakke>
    <Flyt_x0020_til_x0020_arkiv xmlns="1ad18e57-1846-4ffb-a171-01e80b4d2f32">false</Flyt_x0020_til_x0020_arkiv>
    <_dlc_DocId xmlns="1ad18e57-1846-4ffb-a171-01e80b4d2f32">KUSWZMNXHWK5-380488058-2796</_dlc_DocId>
    <_dlc_DocIdUrl xmlns="1ad18e57-1846-4ffb-a171-01e80b4d2f32">
      <Url>https://share-it.kombit.dk/P0136/_layouts/15/DocIdRedir.aspx?ID=KUSWZMNXHWK5-380488058-2796</Url>
      <Description>KUSWZMNXHWK5-380488058-2796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Mødedokument (PowerPoint)" ma:contentTypeID="0x0101002FA340818EC50C419AD1693B1F62589703008EC8285CB629D3428E6B44D078F3DCC6" ma:contentTypeVersion="21" ma:contentTypeDescription="" ma:contentTypeScope="" ma:versionID="8abe357155f765d1444836d1959abcdb">
  <xsd:schema xmlns:xsd="http://www.w3.org/2001/XMLSchema" xmlns:xs="http://www.w3.org/2001/XMLSchema" xmlns:p="http://schemas.microsoft.com/office/2006/metadata/properties" xmlns:ns3="1ad18e57-1846-4ffb-a171-01e80b4d2f32" xmlns:ns4="3e6cf5d8-9ce4-4652-a6e6-07ace85fe7bc" targetNamespace="http://schemas.microsoft.com/office/2006/metadata/properties" ma:root="true" ma:fieldsID="cadea6004db87ada06fe341704728fb9" ns3:_="" ns4:_="">
    <xsd:import namespace="1ad18e57-1846-4ffb-a171-01e80b4d2f32"/>
    <xsd:import namespace="3e6cf5d8-9ce4-4652-a6e6-07ace85fe7bc"/>
    <xsd:element name="properties">
      <xsd:complexType>
        <xsd:sequence>
          <xsd:element name="documentManagement">
            <xsd:complexType>
              <xsd:all>
                <xsd:element ref="ns3:kbcd47fd730b4dd780d46e75aa37816b" minOccurs="0"/>
                <xsd:element ref="ns3:TaxCatchAll" minOccurs="0"/>
                <xsd:element ref="ns3:TaxCatchAllLabel" minOccurs="0"/>
                <xsd:element ref="ns3:Mødeemne"/>
                <xsd:element ref="ns3:Mødedato"/>
                <xsd:element ref="ns3:m58fa08f697546ad9c9c3d2382b429ae" minOccurs="0"/>
                <xsd:element ref="ns3:Flyt_x0020_til_x0020_arkiv" minOccurs="0"/>
                <xsd:element ref="ns3:_dlc_DocId" minOccurs="0"/>
                <xsd:element ref="ns3:_dlc_DocIdUrl" minOccurs="0"/>
                <xsd:element ref="ns3:_dlc_DocIdPersistId" minOccurs="0"/>
                <xsd:element ref="ns4:Arbejdspakke" minOccurs="0"/>
                <xsd:element ref="ns4:Produk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18e57-1846-4ffb-a171-01e80b4d2f32" elementFormDefault="qualified">
    <xsd:import namespace="http://schemas.microsoft.com/office/2006/documentManagement/types"/>
    <xsd:import namespace="http://schemas.microsoft.com/office/infopath/2007/PartnerControls"/>
    <xsd:element name="kbcd47fd730b4dd780d46e75aa37816b" ma:index="9" ma:taxonomy="true" ma:internalName="kbcd47fd730b4dd780d46e75aa37816b" ma:taxonomyFieldName="M_x00f8_detype" ma:displayName="Mødetype" ma:readOnly="false" ma:default="" ma:fieldId="{4bcd47fd-730b-4dd7-80d4-6e75aa37816b}" ma:sspId="efb1083d-7045-4fd7-9409-417f0f74db49" ma:termSetId="12a85307-9531-4659-b1dc-de09cb154f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9305a2-eae7-4539-8fbb-789e91726657}" ma:internalName="TaxCatchAll" ma:showField="CatchAllData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259305a2-eae7-4539-8fbb-789e91726657}" ma:internalName="TaxCatchAllLabel" ma:readOnly="true" ma:showField="CatchAllDataLabel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ødeemne" ma:index="13" ma:displayName="Mødeemne" ma:internalName="M_x00f8_deemne">
      <xsd:simpleType>
        <xsd:restriction base="dms:Text">
          <xsd:maxLength value="255"/>
        </xsd:restriction>
      </xsd:simpleType>
    </xsd:element>
    <xsd:element name="Mødedato" ma:index="14" ma:displayName="Mødedato" ma:description="Indsæt dato for mødet hvori dette dokument er præsenteret" ma:format="DateOnly" ma:internalName="M_x00f8_dedato">
      <xsd:simpleType>
        <xsd:restriction base="dms:DateTime"/>
      </xsd:simpleType>
    </xsd:element>
    <xsd:element name="m58fa08f697546ad9c9c3d2382b429ae" ma:index="15" ma:taxonomy="true" ma:internalName="m58fa08f697546ad9c9c3d2382b429ae" ma:taxonomyFieldName="Interessenter" ma:displayName="Interessenter" ma:readOnly="false" ma:default="" ma:fieldId="{658fa08f-6975-46ad-9c9c-3d2382b429ae}" ma:sspId="efb1083d-7045-4fd7-9409-417f0f74db49" ma:termSetId="9a82c93d-e0ab-4d8a-98c1-b2918757e4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lyt_x0020_til_x0020_arkiv" ma:index="17" nillable="true" ma:displayName="Flyt til arkiv" ma:default="0" ma:internalName="Flyt_x0020_til_x0020_arkiv">
      <xsd:simpleType>
        <xsd:restriction base="dms:Boolean"/>
      </xsd:simpleType>
    </xsd:element>
    <xsd:element name="_dlc_DocId" ma:index="1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cf5d8-9ce4-4652-a6e6-07ace85fe7bc" elementFormDefault="qualified">
    <xsd:import namespace="http://schemas.microsoft.com/office/2006/documentManagement/types"/>
    <xsd:import namespace="http://schemas.microsoft.com/office/infopath/2007/PartnerControls"/>
    <xsd:element name="Arbejdspakke" ma:index="21" nillable="true" ma:displayName="Arbejdspakke" ma:list="{e9f85bcf-b6e3-41a6-a315-61412f09a3b0}" ma:internalName="Arbejdspakke" ma:showField="Arbejdspakke_x0020_titel">
      <xsd:simpleType>
        <xsd:restriction base="dms:Lookup"/>
      </xsd:simpleType>
    </xsd:element>
    <xsd:element name="Produkt" ma:index="22" nillable="true" ma:displayName="Produkt" ma:list="{e9f85bcf-b6e3-41a6-a315-61412f09a3b0}" ma:internalName="Produkt" ma:showField="Produkttitel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D7040D-9265-4950-BB84-EA3CACF30F56}">
  <ds:schemaRefs>
    <ds:schemaRef ds:uri="http://www.w3.org/XML/1998/namespace"/>
    <ds:schemaRef ds:uri="http://purl.org/dc/elements/1.1/"/>
    <ds:schemaRef ds:uri="1ad18e57-1846-4ffb-a171-01e80b4d2f32"/>
    <ds:schemaRef ds:uri="http://purl.org/dc/terms/"/>
    <ds:schemaRef ds:uri="http://schemas.microsoft.com/office/infopath/2007/PartnerControls"/>
    <ds:schemaRef ds:uri="3e6cf5d8-9ce4-4652-a6e6-07ace85fe7bc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92D0C0F-7841-4BCB-8D77-36A4A57445B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68C1FE5-A19E-408F-9CC7-A026BA5BE0C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B37368C-0699-4795-834A-5A5524DCE7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d18e57-1846-4ffb-a171-01e80b4d2f32"/>
    <ds:schemaRef ds:uri="3e6cf5d8-9ce4-4652-a6e6-07ace85fe7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c038af5-0e68-43e5-bb17-957ad6f45f8e}" enabled="0" method="" siteId="{cc038af5-0e68-43e5-bb17-957ad6f45f8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15490</TotalTime>
  <Words>2303</Words>
  <Application>Microsoft Office PowerPoint</Application>
  <PresentationFormat>Skærmshow (16:9)</PresentationFormat>
  <Paragraphs>333</Paragraphs>
  <Slides>46</Slides>
  <Notes>4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46</vt:i4>
      </vt:variant>
    </vt:vector>
  </HeadingPairs>
  <TitlesOfParts>
    <vt:vector size="58" baseType="lpstr">
      <vt:lpstr>-apple-system</vt:lpstr>
      <vt:lpstr>Arial</vt:lpstr>
      <vt:lpstr>Calibri</vt:lpstr>
      <vt:lpstr>CambriaMath</vt:lpstr>
      <vt:lpstr>Courier New</vt:lpstr>
      <vt:lpstr>Helvetica</vt:lpstr>
      <vt:lpstr>Neue Haas Grotesk Text Pro</vt:lpstr>
      <vt:lpstr>Normal systemskrift</vt:lpstr>
      <vt:lpstr>Source Sans Pro Light</vt:lpstr>
      <vt:lpstr>Wingdings</vt:lpstr>
      <vt:lpstr>Default Theme</vt:lpstr>
      <vt:lpstr>Pakke-Shell-objekt</vt:lpstr>
      <vt:lpstr>KP statusmøde Uge 24 - 2025</vt:lpstr>
      <vt:lpstr>Start</vt:lpstr>
      <vt:lpstr>Velkommen til mødet</vt:lpstr>
      <vt:lpstr>KOMBITs KP-team</vt:lpstr>
      <vt:lpstr>PowerPoint-præsentation</vt:lpstr>
      <vt:lpstr>PowerPoint-præsentation</vt:lpstr>
      <vt:lpstr>Vil I savne disse navigationssedler? Opfølgning på ”finger i jorden”</vt:lpstr>
      <vt:lpstr>Dagsorden</vt:lpstr>
      <vt:lpstr>Tips</vt:lpstr>
      <vt:lpstr>Hvordan fungerer ventetrin</vt:lpstr>
      <vt:lpstr>Oprydning i ydelses- og træktyper</vt:lpstr>
      <vt:lpstr>Kort nyt</vt:lpstr>
      <vt:lpstr>Spørgsmål i perioden 06.05.25-10.06.25 </vt:lpstr>
      <vt:lpstr>Frist for indberetning til månedskørslen i august er 3 dage tidligere</vt:lpstr>
      <vt:lpstr>Fysiske møder Hvor? </vt:lpstr>
      <vt:lpstr>Fysiske møder Hvornår? </vt:lpstr>
      <vt:lpstr>Fysiske møder Hvad? </vt:lpstr>
      <vt:lpstr>Opfølgning på daglig flytning (introduceret i april, release 5.4)</vt:lpstr>
      <vt:lpstr>Release 5.5 Understøttelse af 6 års regel ved handlekommuneaftaler  </vt:lpstr>
      <vt:lpstr>Release 5.5  Oplysninger fra CPR og UDK bliver længere i KP </vt:lpstr>
      <vt:lpstr>Spørgsmål? Input?</vt:lpstr>
      <vt:lpstr>Emne 1: Sådan tog Aalborg kommune eFaktura i brug</vt:lpstr>
      <vt:lpstr>Fakturatotaler og forventet egenandel</vt:lpstr>
      <vt:lpstr>Uhensigsmæssighed Løses i aften d. 12.06</vt:lpstr>
      <vt:lpstr>Er KP blevet bedre til at finde CPR-numre?</vt:lpstr>
      <vt:lpstr>PowerPoint-præsentation</vt:lpstr>
      <vt:lpstr>Sådan tog vi eFaktura i brug</vt:lpstr>
      <vt:lpstr>Aalborg Kommunes erfaringer med KP</vt:lpstr>
      <vt:lpstr>Tag KP i brug og prioritering af forandringen  Leder- og medarbejderperspektiv</vt:lpstr>
      <vt:lpstr>Opfordring til at tage KP i brug Styregruppen og Aalborg Kommune</vt:lpstr>
      <vt:lpstr>Emne 2: Prioriterede ændringsforslag 2025</vt:lpstr>
      <vt:lpstr>Prioriteringsproces</vt:lpstr>
      <vt:lpstr>Pensionsarbejdsgruppen Top ændringsforslag</vt:lpstr>
      <vt:lpstr> Samlet liste af ændringsforslag</vt:lpstr>
      <vt:lpstr>Spørgsmål? Input?</vt:lpstr>
      <vt:lpstr>Stop</vt:lpstr>
      <vt:lpstr>Generel Spørgetime</vt:lpstr>
      <vt:lpstr>Fejl og uhensigtsmæssig-heder må ikke overtage</vt:lpstr>
      <vt:lpstr>Eksempler på områder I kan have spørgsmål til</vt:lpstr>
      <vt:lpstr>Start</vt:lpstr>
      <vt:lpstr>Næste spørgetime og statusmøde</vt:lpstr>
      <vt:lpstr>Hvad sker på næste statusmøde?</vt:lpstr>
      <vt:lpstr>Status på driften</vt:lpstr>
      <vt:lpstr>Henvendelser og godkendte fejl</vt:lpstr>
      <vt:lpstr>Supportsager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Statusmøde (uge XX)</dc:title>
  <dc:creator>Aske Walther Sørensen</dc:creator>
  <cp:lastModifiedBy>Aske Walther Sørensen</cp:lastModifiedBy>
  <cp:revision>17</cp:revision>
  <dcterms:created xsi:type="dcterms:W3CDTF">2023-05-04T10:03:14Z</dcterms:created>
  <dcterms:modified xsi:type="dcterms:W3CDTF">2025-06-12T07:01:23Z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0x0101002FA340818EC50C419AD1693B1F62589703008EC8285CB629D3428E6B44D078F3DCC6</vt:lpwstr>
  </property>
  <property fmtid="{D5CDD505-2E9C-101B-9397-08002B2CF9AE}" pid="3" name="_dlc_DocIdItemGuid">
    <vt:lpwstr>92f21b71-7923-4970-bb51-d3c14aed67dc</vt:lpwstr>
  </property>
  <property fmtid="{D5CDD505-2E9C-101B-9397-08002B2CF9AE}" pid="4" name="Mødetype">
    <vt:lpwstr>1609;#Præsentation|93fbbba1-d5f3-4784-9979-765919310bab</vt:lpwstr>
  </property>
  <property fmtid="{D5CDD505-2E9C-101B-9397-08002B2CF9AE}" pid="5" name="Interessenter">
    <vt:lpwstr>1683;#Ekstern|95ef43ab-9e36-4dab-816d-0787e44693bc</vt:lpwstr>
  </property>
</Properties>
</file>